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66" r:id="rId3"/>
    <p:sldId id="257" r:id="rId4"/>
    <p:sldId id="329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327" r:id="rId13"/>
    <p:sldId id="328" r:id="rId14"/>
    <p:sldId id="264" r:id="rId15"/>
    <p:sldId id="345" r:id="rId16"/>
    <p:sldId id="279" r:id="rId17"/>
    <p:sldId id="276" r:id="rId18"/>
    <p:sldId id="277" r:id="rId19"/>
    <p:sldId id="278" r:id="rId20"/>
    <p:sldId id="280" r:id="rId21"/>
    <p:sldId id="275" r:id="rId22"/>
    <p:sldId id="343" r:id="rId23"/>
    <p:sldId id="269" r:id="rId24"/>
    <p:sldId id="344" r:id="rId25"/>
    <p:sldId id="330" r:id="rId26"/>
    <p:sldId id="270" r:id="rId27"/>
    <p:sldId id="331" r:id="rId28"/>
    <p:sldId id="332" r:id="rId29"/>
    <p:sldId id="271" r:id="rId30"/>
    <p:sldId id="342" r:id="rId31"/>
    <p:sldId id="333" r:id="rId32"/>
    <p:sldId id="272" r:id="rId33"/>
    <p:sldId id="334" r:id="rId34"/>
    <p:sldId id="335" r:id="rId35"/>
    <p:sldId id="273" r:id="rId36"/>
    <p:sldId id="274" r:id="rId37"/>
    <p:sldId id="282" r:id="rId38"/>
    <p:sldId id="283" r:id="rId39"/>
    <p:sldId id="284" r:id="rId40"/>
    <p:sldId id="341" r:id="rId41"/>
    <p:sldId id="285" r:id="rId42"/>
    <p:sldId id="286" r:id="rId43"/>
    <p:sldId id="287" r:id="rId44"/>
    <p:sldId id="291" r:id="rId45"/>
    <p:sldId id="346" r:id="rId46"/>
    <p:sldId id="324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47" r:id="rId58"/>
    <p:sldId id="302" r:id="rId59"/>
    <p:sldId id="303" r:id="rId60"/>
    <p:sldId id="304" r:id="rId61"/>
    <p:sldId id="325" r:id="rId62"/>
    <p:sldId id="305" r:id="rId63"/>
    <p:sldId id="306" r:id="rId64"/>
    <p:sldId id="307" r:id="rId65"/>
    <p:sldId id="308" r:id="rId66"/>
    <p:sldId id="309" r:id="rId67"/>
    <p:sldId id="310" r:id="rId68"/>
    <p:sldId id="349" r:id="rId69"/>
    <p:sldId id="311" r:id="rId70"/>
    <p:sldId id="312" r:id="rId71"/>
    <p:sldId id="313" r:id="rId72"/>
    <p:sldId id="348" r:id="rId73"/>
    <p:sldId id="314" r:id="rId74"/>
    <p:sldId id="336" r:id="rId75"/>
    <p:sldId id="315" r:id="rId76"/>
    <p:sldId id="316" r:id="rId77"/>
    <p:sldId id="317" r:id="rId78"/>
    <p:sldId id="337" r:id="rId79"/>
    <p:sldId id="338" r:id="rId80"/>
    <p:sldId id="318" r:id="rId81"/>
    <p:sldId id="339" r:id="rId82"/>
    <p:sldId id="319" r:id="rId83"/>
    <p:sldId id="321" r:id="rId84"/>
    <p:sldId id="340" r:id="rId85"/>
    <p:sldId id="322" r:id="rId86"/>
    <p:sldId id="323" r:id="rId87"/>
    <p:sldId id="326" r:id="rId8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576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0A844-FB82-4B9F-93FE-DC62AACA74E9}" type="doc">
      <dgm:prSet loTypeId="urn:microsoft.com/office/officeart/2005/8/layout/radial3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BF4C580A-2D47-4EE8-8DC6-724108ADAAAC}">
      <dgm:prSet custT="1"/>
      <dgm:spPr>
        <a:solidFill>
          <a:srgbClr val="FFFFFF">
            <a:alpha val="45882"/>
          </a:srgbClr>
        </a:solidFill>
      </dgm:spPr>
      <dgm:t>
        <a:bodyPr/>
        <a:lstStyle/>
        <a:p>
          <a:pPr rtl="0"/>
          <a:r>
            <a:rPr lang="th-TH" sz="6000" b="1" dirty="0" smtClean="0">
              <a:cs typeface="FreesiaUPC" pitchFamily="34" charset="-34"/>
            </a:rPr>
            <a:t>9 รูปแบบ</a:t>
          </a:r>
          <a:r>
            <a:rPr lang="th-TH" sz="4800" b="1" dirty="0" smtClean="0">
              <a:cs typeface="FreesiaUPC" pitchFamily="34" charset="-34"/>
            </a:rPr>
            <a:t> </a:t>
          </a:r>
          <a:r>
            <a:rPr lang="en-US" sz="4000" b="1" dirty="0" err="1" smtClean="0">
              <a:cs typeface="FreesiaUPC" pitchFamily="34" charset="-34"/>
            </a:rPr>
            <a:t>WiL</a:t>
          </a:r>
          <a:endParaRPr lang="en-US" sz="4800" b="1" dirty="0" smtClean="0">
            <a:cs typeface="FreesiaUPC" pitchFamily="34" charset="-34"/>
          </a:endParaRPr>
        </a:p>
      </dgm:t>
    </dgm:pt>
    <dgm:pt modelId="{EF860E16-9621-4E6C-8465-17C769A6CCCC}" type="parTrans" cxnId="{195A57DA-3F8D-44B9-A395-021E3F3C2E11}">
      <dgm:prSet/>
      <dgm:spPr/>
      <dgm:t>
        <a:bodyPr/>
        <a:lstStyle/>
        <a:p>
          <a:endParaRPr lang="th-TH" sz="2800">
            <a:cs typeface="FreesiaUPC" pitchFamily="34" charset="-34"/>
          </a:endParaRPr>
        </a:p>
      </dgm:t>
    </dgm:pt>
    <dgm:pt modelId="{E4181060-B9BA-461F-9ADE-570605926DBA}" type="sibTrans" cxnId="{195A57DA-3F8D-44B9-A395-021E3F3C2E11}">
      <dgm:prSet/>
      <dgm:spPr/>
      <dgm:t>
        <a:bodyPr/>
        <a:lstStyle/>
        <a:p>
          <a:endParaRPr lang="th-TH" sz="2800">
            <a:cs typeface="FreesiaUPC" pitchFamily="34" charset="-34"/>
          </a:endParaRPr>
        </a:p>
      </dgm:t>
    </dgm:pt>
    <dgm:pt modelId="{148FD5D8-AD53-4650-ACD4-75536087E159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8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ทวิภาคี </a:t>
          </a:r>
          <a:r>
            <a:rPr lang="en-US" sz="16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(DVT)</a:t>
          </a:r>
          <a:endParaRPr lang="th-TH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D65C4695-59BA-43D8-954D-16185FBEAE3A}" type="parTrans" cxnId="{98BA1A9F-6D49-4566-BAFF-BB3996A09430}">
      <dgm:prSet/>
      <dgm:spPr/>
      <dgm:t>
        <a:bodyPr/>
        <a:lstStyle/>
        <a:p>
          <a:endParaRPr lang="th-TH" sz="2800">
            <a:cs typeface="FreesiaUPC" pitchFamily="34" charset="-34"/>
          </a:endParaRPr>
        </a:p>
      </dgm:t>
    </dgm:pt>
    <dgm:pt modelId="{F1DB691D-6C0F-47E9-B7A6-0C015D8C552E}" type="sibTrans" cxnId="{98BA1A9F-6D49-4566-BAFF-BB3996A09430}">
      <dgm:prSet/>
      <dgm:spPr/>
      <dgm:t>
        <a:bodyPr/>
        <a:lstStyle/>
        <a:p>
          <a:endParaRPr lang="th-TH" sz="2800">
            <a:cs typeface="FreesiaUPC" pitchFamily="34" charset="-34"/>
          </a:endParaRPr>
        </a:p>
      </dgm:t>
    </dgm:pt>
    <dgm:pt modelId="{8B4C0714-F3F7-4F77-A544-0A0C7BADE7FF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8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สหกิจศึกษา </a:t>
          </a:r>
          <a:r>
            <a:rPr lang="en-US" sz="14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(Cooperative)</a:t>
          </a:r>
          <a:endParaRPr lang="th-TH" sz="13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65FF1A3B-35CE-47CA-A03C-7ACB4BE54F41}" type="parTrans" cxnId="{4D1F4E1C-C2E5-41BE-8551-4E8C078759C0}">
      <dgm:prSet/>
      <dgm:spPr/>
      <dgm:t>
        <a:bodyPr/>
        <a:lstStyle/>
        <a:p>
          <a:endParaRPr lang="th-TH">
            <a:cs typeface="FreesiaUPC" pitchFamily="34" charset="-34"/>
          </a:endParaRPr>
        </a:p>
      </dgm:t>
    </dgm:pt>
    <dgm:pt modelId="{9D29D4A0-86DA-4B56-83DC-72C407BEF1BF}" type="sibTrans" cxnId="{4D1F4E1C-C2E5-41BE-8551-4E8C078759C0}">
      <dgm:prSet/>
      <dgm:spPr/>
      <dgm:t>
        <a:bodyPr/>
        <a:lstStyle/>
        <a:p>
          <a:endParaRPr lang="th-TH">
            <a:cs typeface="FreesiaUPC" pitchFamily="34" charset="-34"/>
          </a:endParaRPr>
        </a:p>
      </dgm:t>
    </dgm:pt>
    <dgm:pt modelId="{80CE034F-AFE4-4A11-AC29-D313AE5420EA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8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การฝึกงาน</a:t>
          </a:r>
          <a:r>
            <a:rPr lang="en-US" sz="14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(Apprenticeship)</a:t>
          </a:r>
          <a:endParaRPr lang="th-TH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950EAAB2-0C55-42D2-AECD-91291A5838D3}" type="parTrans" cxnId="{F3255E2B-F48C-43FE-8AFA-192E28A4F15C}">
      <dgm:prSet/>
      <dgm:spPr/>
      <dgm:t>
        <a:bodyPr/>
        <a:lstStyle/>
        <a:p>
          <a:endParaRPr lang="th-TH">
            <a:cs typeface="FreesiaUPC" pitchFamily="34" charset="-34"/>
          </a:endParaRPr>
        </a:p>
      </dgm:t>
    </dgm:pt>
    <dgm:pt modelId="{7F410CCD-C60F-4966-A975-DE224387AE22}" type="sibTrans" cxnId="{F3255E2B-F48C-43FE-8AFA-192E28A4F15C}">
      <dgm:prSet/>
      <dgm:spPr/>
      <dgm:t>
        <a:bodyPr/>
        <a:lstStyle/>
        <a:p>
          <a:endParaRPr lang="th-TH">
            <a:cs typeface="FreesiaUPC" pitchFamily="34" charset="-34"/>
          </a:endParaRPr>
        </a:p>
      </dgm:t>
    </dgm:pt>
    <dgm:pt modelId="{F2BE7191-9D36-45E7-BEFB-4867770DFFDE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8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การฝึกหัด </a:t>
          </a:r>
          <a:r>
            <a:rPr lang="en-US" sz="16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(Internship)</a:t>
          </a:r>
          <a:endParaRPr lang="th-TH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912E255B-E6C0-4AF6-8EB3-BB89F7682BE7}" type="parTrans" cxnId="{EB81BB88-F4FB-4655-9724-723FF191E8CF}">
      <dgm:prSet/>
      <dgm:spPr/>
      <dgm:t>
        <a:bodyPr/>
        <a:lstStyle/>
        <a:p>
          <a:endParaRPr lang="th-TH">
            <a:cs typeface="FreesiaUPC" pitchFamily="34" charset="-34"/>
          </a:endParaRPr>
        </a:p>
      </dgm:t>
    </dgm:pt>
    <dgm:pt modelId="{BD7801D6-9DD4-41A7-A7D0-F5E544AF249E}" type="sibTrans" cxnId="{EB81BB88-F4FB-4655-9724-723FF191E8CF}">
      <dgm:prSet/>
      <dgm:spPr/>
      <dgm:t>
        <a:bodyPr/>
        <a:lstStyle/>
        <a:p>
          <a:endParaRPr lang="th-TH">
            <a:cs typeface="FreesiaUPC" pitchFamily="34" charset="-34"/>
          </a:endParaRPr>
        </a:p>
      </dgm:t>
    </dgm:pt>
    <dgm:pt modelId="{7BDACA78-9E1C-4017-965A-869C06777A7E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4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การกำนดประสบการณ์ก่อนเข้าศึกษา</a:t>
          </a:r>
          <a:endParaRPr lang="th-TH" sz="3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4D9C77E1-D382-43E1-A4BC-03AEE66E0AFE}" type="parTrans" cxnId="{4D473C90-A069-4A81-A2E3-F98A89696757}">
      <dgm:prSet/>
      <dgm:spPr/>
      <dgm:t>
        <a:bodyPr/>
        <a:lstStyle/>
        <a:p>
          <a:endParaRPr lang="th-TH"/>
        </a:p>
      </dgm:t>
    </dgm:pt>
    <dgm:pt modelId="{97F77481-22FE-4AC8-BB19-7A32C835E2AA}" type="sibTrans" cxnId="{4D473C90-A069-4A81-A2E3-F98A89696757}">
      <dgm:prSet/>
      <dgm:spPr/>
      <dgm:t>
        <a:bodyPr/>
        <a:lstStyle/>
        <a:p>
          <a:endParaRPr lang="th-TH"/>
        </a:p>
      </dgm:t>
    </dgm:pt>
    <dgm:pt modelId="{61945EFE-A267-49DC-B169-E9D9108FC648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en-US" sz="24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 </a:t>
          </a:r>
          <a:r>
            <a:rPr lang="th-TH" sz="24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การเรียนสลับการทำงาน</a:t>
          </a:r>
          <a:endParaRPr lang="th-TH" sz="3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F9A03866-8534-44BD-85EF-2B315D5706B7}" type="parTrans" cxnId="{D7AAC4B6-0FDF-42B2-93AD-80EC168C3062}">
      <dgm:prSet/>
      <dgm:spPr/>
      <dgm:t>
        <a:bodyPr/>
        <a:lstStyle/>
        <a:p>
          <a:endParaRPr lang="th-TH"/>
        </a:p>
      </dgm:t>
    </dgm:pt>
    <dgm:pt modelId="{FD9B30B3-DD55-4525-B055-750E67A811A2}" type="sibTrans" cxnId="{D7AAC4B6-0FDF-42B2-93AD-80EC168C3062}">
      <dgm:prSet/>
      <dgm:spPr/>
      <dgm:t>
        <a:bodyPr/>
        <a:lstStyle/>
        <a:p>
          <a:endParaRPr lang="th-TH"/>
        </a:p>
      </dgm:t>
    </dgm:pt>
    <dgm:pt modelId="{96F5DCC3-5AB6-497A-AB0B-F82803A0C648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400" b="1" dirty="0" smtClean="0">
              <a:solidFill>
                <a:schemeClr val="accent1">
                  <a:lumMod val="75000"/>
                </a:schemeClr>
              </a:solidFill>
              <a:effectLst/>
              <a:cs typeface="FreesiaUPC" pitchFamily="34" charset="-34"/>
            </a:rPr>
            <a:t>การฝึกเฉพาะตำแหน่ง</a:t>
          </a:r>
          <a:endParaRPr lang="th-TH" sz="2400" b="1" dirty="0">
            <a:solidFill>
              <a:schemeClr val="accent1">
                <a:lumMod val="75000"/>
              </a:schemeClr>
            </a:solidFill>
            <a:effectLst/>
            <a:cs typeface="FreesiaUPC" pitchFamily="34" charset="-34"/>
          </a:endParaRPr>
        </a:p>
      </dgm:t>
    </dgm:pt>
    <dgm:pt modelId="{E3A12312-2849-42C9-9537-388069C8EE0E}" type="parTrans" cxnId="{E5A3767B-6023-4B03-B285-ACD764B556DC}">
      <dgm:prSet/>
      <dgm:spPr/>
      <dgm:t>
        <a:bodyPr/>
        <a:lstStyle/>
        <a:p>
          <a:endParaRPr lang="th-TH"/>
        </a:p>
      </dgm:t>
    </dgm:pt>
    <dgm:pt modelId="{9945FCCD-97F8-4E46-BB6C-3C091E47159C}" type="sibTrans" cxnId="{E5A3767B-6023-4B03-B285-ACD764B556DC}">
      <dgm:prSet/>
      <dgm:spPr/>
      <dgm:t>
        <a:bodyPr/>
        <a:lstStyle/>
        <a:p>
          <a:endParaRPr lang="th-TH"/>
        </a:p>
      </dgm:t>
    </dgm:pt>
    <dgm:pt modelId="{8440378C-6F99-466B-882F-5BA42B742AB0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400" b="1" dirty="0" smtClean="0">
              <a:solidFill>
                <a:schemeClr val="accent1">
                  <a:lumMod val="75000"/>
                </a:schemeClr>
              </a:solidFill>
              <a:effectLst/>
              <a:cs typeface="FreesiaUPC" pitchFamily="34" charset="-34"/>
            </a:rPr>
            <a:t>การปฏิบัติงานภาคสนาม</a:t>
          </a:r>
          <a:endParaRPr lang="th-TH" sz="2400" b="1" dirty="0">
            <a:solidFill>
              <a:schemeClr val="accent1">
                <a:lumMod val="75000"/>
              </a:schemeClr>
            </a:solidFill>
            <a:effectLst/>
            <a:cs typeface="FreesiaUPC" pitchFamily="34" charset="-34"/>
          </a:endParaRPr>
        </a:p>
      </dgm:t>
    </dgm:pt>
    <dgm:pt modelId="{0F2761D0-BFE5-45B9-888A-6F232E36F407}" type="parTrans" cxnId="{BE281EDC-0717-40B0-A761-0C4B0F6AB078}">
      <dgm:prSet/>
      <dgm:spPr/>
      <dgm:t>
        <a:bodyPr/>
        <a:lstStyle/>
        <a:p>
          <a:endParaRPr lang="th-TH"/>
        </a:p>
      </dgm:t>
    </dgm:pt>
    <dgm:pt modelId="{5CAED693-4140-4668-A187-34F9D7C47162}" type="sibTrans" cxnId="{BE281EDC-0717-40B0-A761-0C4B0F6AB078}">
      <dgm:prSet/>
      <dgm:spPr/>
      <dgm:t>
        <a:bodyPr/>
        <a:lstStyle/>
        <a:p>
          <a:endParaRPr lang="th-TH"/>
        </a:p>
      </dgm:t>
    </dgm:pt>
    <dgm:pt modelId="{1B95A0F3-B4AD-4EA5-A2DE-013E7B812E26}">
      <dgm:prSet custT="1"/>
      <dgm:spPr>
        <a:solidFill>
          <a:srgbClr val="FFFFFF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rtl="0"/>
          <a:r>
            <a:rPr lang="th-TH" sz="2400" b="1" dirty="0" smtClean="0">
              <a:solidFill>
                <a:schemeClr val="accent1">
                  <a:lumMod val="75000"/>
                </a:schemeClr>
              </a:solidFill>
              <a:effectLst/>
              <a:cs typeface="FreesiaUPC" pitchFamily="34" charset="-34"/>
            </a:rPr>
            <a:t>การฝึกงานที่เน้นการเรียนรู้พฤติกรรมการทำงาน</a:t>
          </a:r>
          <a:endParaRPr lang="th-TH" sz="2400" b="1" dirty="0">
            <a:solidFill>
              <a:schemeClr val="accent1">
                <a:lumMod val="75000"/>
              </a:schemeClr>
            </a:solidFill>
            <a:effectLst/>
            <a:cs typeface="FreesiaUPC" pitchFamily="34" charset="-34"/>
          </a:endParaRPr>
        </a:p>
      </dgm:t>
    </dgm:pt>
    <dgm:pt modelId="{412C63B4-B7D9-4982-B972-07A99B628779}" type="parTrans" cxnId="{3FECE6BA-289F-403C-B87C-275FDE8B0639}">
      <dgm:prSet/>
      <dgm:spPr/>
      <dgm:t>
        <a:bodyPr/>
        <a:lstStyle/>
        <a:p>
          <a:endParaRPr lang="th-TH"/>
        </a:p>
      </dgm:t>
    </dgm:pt>
    <dgm:pt modelId="{56E7D6B2-F3B8-43AA-856F-17F77F5CBF0E}" type="sibTrans" cxnId="{3FECE6BA-289F-403C-B87C-275FDE8B0639}">
      <dgm:prSet/>
      <dgm:spPr/>
      <dgm:t>
        <a:bodyPr/>
        <a:lstStyle/>
        <a:p>
          <a:endParaRPr lang="th-TH"/>
        </a:p>
      </dgm:t>
    </dgm:pt>
    <dgm:pt modelId="{FD80F4FB-0591-49CF-A735-69AF8D278AF7}" type="pres">
      <dgm:prSet presAssocID="{B710A844-FB82-4B9F-93FE-DC62AACA74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971FAB2-B0D7-4CE2-AA69-3120F7E509C2}" type="pres">
      <dgm:prSet presAssocID="{B710A844-FB82-4B9F-93FE-DC62AACA74E9}" presName="radial" presStyleCnt="0">
        <dgm:presLayoutVars>
          <dgm:animLvl val="ctr"/>
        </dgm:presLayoutVars>
      </dgm:prSet>
      <dgm:spPr/>
      <dgm:t>
        <a:bodyPr/>
        <a:lstStyle/>
        <a:p>
          <a:endParaRPr lang="th-TH"/>
        </a:p>
      </dgm:t>
    </dgm:pt>
    <dgm:pt modelId="{7CFB7450-A891-46E9-B70A-1312C4B472FA}" type="pres">
      <dgm:prSet presAssocID="{BF4C580A-2D47-4EE8-8DC6-724108ADAAAC}" presName="centerShape" presStyleLbl="vennNode1" presStyleIdx="0" presStyleCnt="10" custLinFactNeighborY="-759"/>
      <dgm:spPr/>
      <dgm:t>
        <a:bodyPr/>
        <a:lstStyle/>
        <a:p>
          <a:endParaRPr lang="th-TH"/>
        </a:p>
      </dgm:t>
    </dgm:pt>
    <dgm:pt modelId="{1FAAC56B-83F8-4B5B-9D09-539170CD264F}" type="pres">
      <dgm:prSet presAssocID="{148FD5D8-AD53-4650-ACD4-75536087E159}" presName="node" presStyleLbl="vennNode1" presStyleIdx="1" presStyleCnt="10" custRadScaleRad="101523" custRadScaleInc="15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8A1D15-1F47-4E63-8747-D8131A7F2AB1}" type="pres">
      <dgm:prSet presAssocID="{8B4C0714-F3F7-4F77-A544-0A0C7BADE7FF}" presName="node" presStyleLbl="vennNode1" presStyleIdx="2" presStyleCnt="10" custRadScaleRad="101881" custRadScaleInc="-1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05FE3C-98CF-49FD-A52E-68E235D46C7E}" type="pres">
      <dgm:prSet presAssocID="{80CE034F-AFE4-4A11-AC29-D313AE5420EA}" presName="node" presStyleLbl="vennNode1" presStyleIdx="3" presStyleCnt="10" custScaleX="111975" custScaleY="108768" custRadScaleRad="99594" custRadScaleInc="-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ED1F50-6E96-4406-AF54-502A671317ED}" type="pres">
      <dgm:prSet presAssocID="{F2BE7191-9D36-45E7-BEFB-4867770DFFDE}" presName="node" presStyleLbl="vennNode1" presStyleIdx="4" presStyleCnt="10" custRadScaleRad="99643" custRadScaleInc="2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9DA2EC-746C-494C-A6B3-CC7C116BE2F1}" type="pres">
      <dgm:prSet presAssocID="{7BDACA78-9E1C-4017-965A-869C06777A7E}" presName="node" presStyleLbl="vennNode1" presStyleIdx="5" presStyleCnt="10" custRadScaleRad="99487" custRadScaleInc="20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8AF754-EAD9-4363-9D28-D26D22F5C81E}" type="pres">
      <dgm:prSet presAssocID="{61945EFE-A267-49DC-B169-E9D9108FC648}" presName="node" presStyleLbl="vennNode1" presStyleIdx="6" presStyleCnt="10" custRadScaleRad="100534" custRadScaleInc="20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0ED050-67F2-470D-90CF-92DEE69AEB4C}" type="pres">
      <dgm:prSet presAssocID="{96F5DCC3-5AB6-497A-AB0B-F82803A0C648}" presName="node" presStyleLbl="vennNode1" presStyleIdx="7" presStyleCnt="10" custRadScaleRad="101328" custRadScaleInc="10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55D47B-2188-4858-BC38-D6FF31AF4C7C}" type="pres">
      <dgm:prSet presAssocID="{8440378C-6F99-466B-882F-5BA42B742AB0}" presName="node" presStyleLbl="vennNode1" presStyleIdx="8" presStyleCnt="10" custRadScaleRad="100405" custRadScaleInc="-1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8D0803-1CD4-4CB8-A0AD-EF322A0EED6A}" type="pres">
      <dgm:prSet presAssocID="{1B95A0F3-B4AD-4EA5-A2DE-013E7B812E26}" presName="node" presStyleLbl="vennNode1" presStyleIdx="9" presStyleCnt="10" custRadScaleRad="100265" custRadScaleInc="-4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3255E2B-F48C-43FE-8AFA-192E28A4F15C}" srcId="{BF4C580A-2D47-4EE8-8DC6-724108ADAAAC}" destId="{80CE034F-AFE4-4A11-AC29-D313AE5420EA}" srcOrd="2" destOrd="0" parTransId="{950EAAB2-0C55-42D2-AECD-91291A5838D3}" sibTransId="{7F410CCD-C60F-4966-A975-DE224387AE22}"/>
    <dgm:cxn modelId="{562A455E-F8AE-4C5A-8634-5D22AEBC12B2}" type="presOf" srcId="{B710A844-FB82-4B9F-93FE-DC62AACA74E9}" destId="{FD80F4FB-0591-49CF-A735-69AF8D278AF7}" srcOrd="0" destOrd="0" presId="urn:microsoft.com/office/officeart/2005/8/layout/radial3"/>
    <dgm:cxn modelId="{2CF158EA-D211-488D-A6B2-79F810313833}" type="presOf" srcId="{1B95A0F3-B4AD-4EA5-A2DE-013E7B812E26}" destId="{7B8D0803-1CD4-4CB8-A0AD-EF322A0EED6A}" srcOrd="0" destOrd="0" presId="urn:microsoft.com/office/officeart/2005/8/layout/radial3"/>
    <dgm:cxn modelId="{98BA1A9F-6D49-4566-BAFF-BB3996A09430}" srcId="{BF4C580A-2D47-4EE8-8DC6-724108ADAAAC}" destId="{148FD5D8-AD53-4650-ACD4-75536087E159}" srcOrd="0" destOrd="0" parTransId="{D65C4695-59BA-43D8-954D-16185FBEAE3A}" sibTransId="{F1DB691D-6C0F-47E9-B7A6-0C015D8C552E}"/>
    <dgm:cxn modelId="{EB81BB88-F4FB-4655-9724-723FF191E8CF}" srcId="{BF4C580A-2D47-4EE8-8DC6-724108ADAAAC}" destId="{F2BE7191-9D36-45E7-BEFB-4867770DFFDE}" srcOrd="3" destOrd="0" parTransId="{912E255B-E6C0-4AF6-8EB3-BB89F7682BE7}" sibTransId="{BD7801D6-9DD4-41A7-A7D0-F5E544AF249E}"/>
    <dgm:cxn modelId="{97B1CFD3-EFEA-47D6-8509-21FA8054CD85}" type="presOf" srcId="{148FD5D8-AD53-4650-ACD4-75536087E159}" destId="{1FAAC56B-83F8-4B5B-9D09-539170CD264F}" srcOrd="0" destOrd="0" presId="urn:microsoft.com/office/officeart/2005/8/layout/radial3"/>
    <dgm:cxn modelId="{4D1F4E1C-C2E5-41BE-8551-4E8C078759C0}" srcId="{BF4C580A-2D47-4EE8-8DC6-724108ADAAAC}" destId="{8B4C0714-F3F7-4F77-A544-0A0C7BADE7FF}" srcOrd="1" destOrd="0" parTransId="{65FF1A3B-35CE-47CA-A03C-7ACB4BE54F41}" sibTransId="{9D29D4A0-86DA-4B56-83DC-72C407BEF1BF}"/>
    <dgm:cxn modelId="{4D473C90-A069-4A81-A2E3-F98A89696757}" srcId="{BF4C580A-2D47-4EE8-8DC6-724108ADAAAC}" destId="{7BDACA78-9E1C-4017-965A-869C06777A7E}" srcOrd="4" destOrd="0" parTransId="{4D9C77E1-D382-43E1-A4BC-03AEE66E0AFE}" sibTransId="{97F77481-22FE-4AC8-BB19-7A32C835E2AA}"/>
    <dgm:cxn modelId="{20EBBA61-7B20-41B8-9FF2-E82C939643CA}" type="presOf" srcId="{96F5DCC3-5AB6-497A-AB0B-F82803A0C648}" destId="{F90ED050-67F2-470D-90CF-92DEE69AEB4C}" srcOrd="0" destOrd="0" presId="urn:microsoft.com/office/officeart/2005/8/layout/radial3"/>
    <dgm:cxn modelId="{BE281EDC-0717-40B0-A761-0C4B0F6AB078}" srcId="{BF4C580A-2D47-4EE8-8DC6-724108ADAAAC}" destId="{8440378C-6F99-466B-882F-5BA42B742AB0}" srcOrd="7" destOrd="0" parTransId="{0F2761D0-BFE5-45B9-888A-6F232E36F407}" sibTransId="{5CAED693-4140-4668-A187-34F9D7C47162}"/>
    <dgm:cxn modelId="{25FF415E-5F38-47B1-BEFB-4DB84A63772F}" type="presOf" srcId="{BF4C580A-2D47-4EE8-8DC6-724108ADAAAC}" destId="{7CFB7450-A891-46E9-B70A-1312C4B472FA}" srcOrd="0" destOrd="0" presId="urn:microsoft.com/office/officeart/2005/8/layout/radial3"/>
    <dgm:cxn modelId="{297AF323-4A05-42C3-9418-D0ACD5E93825}" type="presOf" srcId="{F2BE7191-9D36-45E7-BEFB-4867770DFFDE}" destId="{E4ED1F50-6E96-4406-AF54-502A671317ED}" srcOrd="0" destOrd="0" presId="urn:microsoft.com/office/officeart/2005/8/layout/radial3"/>
    <dgm:cxn modelId="{E5A3767B-6023-4B03-B285-ACD764B556DC}" srcId="{BF4C580A-2D47-4EE8-8DC6-724108ADAAAC}" destId="{96F5DCC3-5AB6-497A-AB0B-F82803A0C648}" srcOrd="6" destOrd="0" parTransId="{E3A12312-2849-42C9-9537-388069C8EE0E}" sibTransId="{9945FCCD-97F8-4E46-BB6C-3C091E47159C}"/>
    <dgm:cxn modelId="{C1C86178-1E8B-4F8B-B782-97D554E16312}" type="presOf" srcId="{7BDACA78-9E1C-4017-965A-869C06777A7E}" destId="{0D9DA2EC-746C-494C-A6B3-CC7C116BE2F1}" srcOrd="0" destOrd="0" presId="urn:microsoft.com/office/officeart/2005/8/layout/radial3"/>
    <dgm:cxn modelId="{D7AAC4B6-0FDF-42B2-93AD-80EC168C3062}" srcId="{BF4C580A-2D47-4EE8-8DC6-724108ADAAAC}" destId="{61945EFE-A267-49DC-B169-E9D9108FC648}" srcOrd="5" destOrd="0" parTransId="{F9A03866-8534-44BD-85EF-2B315D5706B7}" sibTransId="{FD9B30B3-DD55-4525-B055-750E67A811A2}"/>
    <dgm:cxn modelId="{195A57DA-3F8D-44B9-A395-021E3F3C2E11}" srcId="{B710A844-FB82-4B9F-93FE-DC62AACA74E9}" destId="{BF4C580A-2D47-4EE8-8DC6-724108ADAAAC}" srcOrd="0" destOrd="0" parTransId="{EF860E16-9621-4E6C-8465-17C769A6CCCC}" sibTransId="{E4181060-B9BA-461F-9ADE-570605926DBA}"/>
    <dgm:cxn modelId="{3AC536BA-273C-4400-86EE-9FC107DE4A66}" type="presOf" srcId="{61945EFE-A267-49DC-B169-E9D9108FC648}" destId="{F18AF754-EAD9-4363-9D28-D26D22F5C81E}" srcOrd="0" destOrd="0" presId="urn:microsoft.com/office/officeart/2005/8/layout/radial3"/>
    <dgm:cxn modelId="{D967A3D4-7A4B-4ED4-8CB3-C6CF05157BB1}" type="presOf" srcId="{8440378C-6F99-466B-882F-5BA42B742AB0}" destId="{0155D47B-2188-4858-BC38-D6FF31AF4C7C}" srcOrd="0" destOrd="0" presId="urn:microsoft.com/office/officeart/2005/8/layout/radial3"/>
    <dgm:cxn modelId="{3FECE6BA-289F-403C-B87C-275FDE8B0639}" srcId="{BF4C580A-2D47-4EE8-8DC6-724108ADAAAC}" destId="{1B95A0F3-B4AD-4EA5-A2DE-013E7B812E26}" srcOrd="8" destOrd="0" parTransId="{412C63B4-B7D9-4982-B972-07A99B628779}" sibTransId="{56E7D6B2-F3B8-43AA-856F-17F77F5CBF0E}"/>
    <dgm:cxn modelId="{A2BB4E3E-D564-4D96-B63B-C53B6C642F79}" type="presOf" srcId="{80CE034F-AFE4-4A11-AC29-D313AE5420EA}" destId="{A805FE3C-98CF-49FD-A52E-68E235D46C7E}" srcOrd="0" destOrd="0" presId="urn:microsoft.com/office/officeart/2005/8/layout/radial3"/>
    <dgm:cxn modelId="{ED2DD265-CE66-4695-B794-ABB9EB637C58}" type="presOf" srcId="{8B4C0714-F3F7-4F77-A544-0A0C7BADE7FF}" destId="{978A1D15-1F47-4E63-8747-D8131A7F2AB1}" srcOrd="0" destOrd="0" presId="urn:microsoft.com/office/officeart/2005/8/layout/radial3"/>
    <dgm:cxn modelId="{42482528-746C-49CF-B7CE-15215EA7DF3D}" type="presParOf" srcId="{FD80F4FB-0591-49CF-A735-69AF8D278AF7}" destId="{3971FAB2-B0D7-4CE2-AA69-3120F7E509C2}" srcOrd="0" destOrd="0" presId="urn:microsoft.com/office/officeart/2005/8/layout/radial3"/>
    <dgm:cxn modelId="{16A8137C-E561-4915-87CE-564B5DC44FE9}" type="presParOf" srcId="{3971FAB2-B0D7-4CE2-AA69-3120F7E509C2}" destId="{7CFB7450-A891-46E9-B70A-1312C4B472FA}" srcOrd="0" destOrd="0" presId="urn:microsoft.com/office/officeart/2005/8/layout/radial3"/>
    <dgm:cxn modelId="{51E979B9-7070-44DD-842B-49137EEB819A}" type="presParOf" srcId="{3971FAB2-B0D7-4CE2-AA69-3120F7E509C2}" destId="{1FAAC56B-83F8-4B5B-9D09-539170CD264F}" srcOrd="1" destOrd="0" presId="urn:microsoft.com/office/officeart/2005/8/layout/radial3"/>
    <dgm:cxn modelId="{00C4CA28-1396-4AE1-A6C2-103819B157A0}" type="presParOf" srcId="{3971FAB2-B0D7-4CE2-AA69-3120F7E509C2}" destId="{978A1D15-1F47-4E63-8747-D8131A7F2AB1}" srcOrd="2" destOrd="0" presId="urn:microsoft.com/office/officeart/2005/8/layout/radial3"/>
    <dgm:cxn modelId="{D94E8797-53E4-4180-86A0-1A9BA32B1036}" type="presParOf" srcId="{3971FAB2-B0D7-4CE2-AA69-3120F7E509C2}" destId="{A805FE3C-98CF-49FD-A52E-68E235D46C7E}" srcOrd="3" destOrd="0" presId="urn:microsoft.com/office/officeart/2005/8/layout/radial3"/>
    <dgm:cxn modelId="{C0A311BE-F63E-44BF-B145-131B623E07F2}" type="presParOf" srcId="{3971FAB2-B0D7-4CE2-AA69-3120F7E509C2}" destId="{E4ED1F50-6E96-4406-AF54-502A671317ED}" srcOrd="4" destOrd="0" presId="urn:microsoft.com/office/officeart/2005/8/layout/radial3"/>
    <dgm:cxn modelId="{3DEB32D6-1B14-4A6B-B468-3B6F55E86E9E}" type="presParOf" srcId="{3971FAB2-B0D7-4CE2-AA69-3120F7E509C2}" destId="{0D9DA2EC-746C-494C-A6B3-CC7C116BE2F1}" srcOrd="5" destOrd="0" presId="urn:microsoft.com/office/officeart/2005/8/layout/radial3"/>
    <dgm:cxn modelId="{6E9D03DC-5DAA-46B0-AD04-B387CFDBE794}" type="presParOf" srcId="{3971FAB2-B0D7-4CE2-AA69-3120F7E509C2}" destId="{F18AF754-EAD9-4363-9D28-D26D22F5C81E}" srcOrd="6" destOrd="0" presId="urn:microsoft.com/office/officeart/2005/8/layout/radial3"/>
    <dgm:cxn modelId="{D44689B3-9E78-41EA-80E3-5DBD88D298A3}" type="presParOf" srcId="{3971FAB2-B0D7-4CE2-AA69-3120F7E509C2}" destId="{F90ED050-67F2-470D-90CF-92DEE69AEB4C}" srcOrd="7" destOrd="0" presId="urn:microsoft.com/office/officeart/2005/8/layout/radial3"/>
    <dgm:cxn modelId="{2FA5F0CA-B5E3-47E5-B6C4-71E135479AED}" type="presParOf" srcId="{3971FAB2-B0D7-4CE2-AA69-3120F7E509C2}" destId="{0155D47B-2188-4858-BC38-D6FF31AF4C7C}" srcOrd="8" destOrd="0" presId="urn:microsoft.com/office/officeart/2005/8/layout/radial3"/>
    <dgm:cxn modelId="{3C3CEA0A-BBFD-42FB-B6D7-0B68FC2912C0}" type="presParOf" srcId="{3971FAB2-B0D7-4CE2-AA69-3120F7E509C2}" destId="{7B8D0803-1CD4-4CB8-A0AD-EF322A0EED6A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0A844-FB82-4B9F-93FE-DC62AACA74E9}" type="doc">
      <dgm:prSet loTypeId="urn:microsoft.com/office/officeart/2005/8/layout/radial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BF4C580A-2D47-4EE8-8DC6-724108ADAAAC}">
      <dgm:prSet custT="1"/>
      <dgm:spPr/>
      <dgm:t>
        <a:bodyPr/>
        <a:lstStyle/>
        <a:p>
          <a:pPr rtl="0"/>
          <a:r>
            <a:rPr lang="en-US" sz="4400" b="1" dirty="0" err="1" smtClean="0">
              <a:cs typeface="FreesiaUPC" pitchFamily="34" charset="-34"/>
            </a:rPr>
            <a:t>WiL</a:t>
          </a:r>
          <a:r>
            <a:rPr lang="th-TH" sz="4400" b="1" dirty="0" smtClean="0">
              <a:cs typeface="FreesiaUPC" pitchFamily="34" charset="-34"/>
            </a:rPr>
            <a:t> </a:t>
          </a:r>
          <a:r>
            <a:rPr lang="th-TH" sz="5400" b="1" dirty="0" smtClean="0">
              <a:cs typeface="FreesiaUPC" pitchFamily="34" charset="-34"/>
            </a:rPr>
            <a:t>ใน   ประเทศไทย</a:t>
          </a:r>
          <a:endParaRPr lang="th-TH" sz="5400" b="1" dirty="0">
            <a:cs typeface="FreesiaUPC" pitchFamily="34" charset="-34"/>
          </a:endParaRPr>
        </a:p>
      </dgm:t>
    </dgm:pt>
    <dgm:pt modelId="{EF860E16-9621-4E6C-8465-17C769A6CCCC}" type="parTrans" cxnId="{195A57DA-3F8D-44B9-A395-021E3F3C2E11}">
      <dgm:prSet/>
      <dgm:spPr/>
      <dgm:t>
        <a:bodyPr/>
        <a:lstStyle/>
        <a:p>
          <a:endParaRPr lang="th-TH" sz="3600">
            <a:cs typeface="FreesiaUPC" pitchFamily="34" charset="-34"/>
          </a:endParaRPr>
        </a:p>
      </dgm:t>
    </dgm:pt>
    <dgm:pt modelId="{E4181060-B9BA-461F-9ADE-570605926DBA}" type="sibTrans" cxnId="{195A57DA-3F8D-44B9-A395-021E3F3C2E11}">
      <dgm:prSet/>
      <dgm:spPr/>
      <dgm:t>
        <a:bodyPr/>
        <a:lstStyle/>
        <a:p>
          <a:endParaRPr lang="th-TH" sz="3600">
            <a:cs typeface="FreesiaUPC" pitchFamily="34" charset="-34"/>
          </a:endParaRPr>
        </a:p>
      </dgm:t>
    </dgm:pt>
    <dgm:pt modelId="{148FD5D8-AD53-4650-ACD4-75536087E159}">
      <dgm:prSet custT="1"/>
      <dgm:spPr/>
      <dgm:t>
        <a:bodyPr/>
        <a:lstStyle/>
        <a:p>
          <a:pPr rtl="0"/>
          <a:r>
            <a:rPr lang="th-TH" sz="32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ทวิภาคี </a:t>
          </a:r>
          <a:r>
            <a:rPr lang="en-US" sz="16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(DVT)</a:t>
          </a:r>
          <a:endParaRPr lang="th-TH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D65C4695-59BA-43D8-954D-16185FBEAE3A}" type="parTrans" cxnId="{98BA1A9F-6D49-4566-BAFF-BB3996A09430}">
      <dgm:prSet/>
      <dgm:spPr/>
      <dgm:t>
        <a:bodyPr/>
        <a:lstStyle/>
        <a:p>
          <a:endParaRPr lang="th-TH" sz="3600">
            <a:cs typeface="FreesiaUPC" pitchFamily="34" charset="-34"/>
          </a:endParaRPr>
        </a:p>
      </dgm:t>
    </dgm:pt>
    <dgm:pt modelId="{F1DB691D-6C0F-47E9-B7A6-0C015D8C552E}" type="sibTrans" cxnId="{98BA1A9F-6D49-4566-BAFF-BB3996A09430}">
      <dgm:prSet/>
      <dgm:spPr/>
      <dgm:t>
        <a:bodyPr/>
        <a:lstStyle/>
        <a:p>
          <a:endParaRPr lang="th-TH" sz="3600">
            <a:cs typeface="FreesiaUPC" pitchFamily="34" charset="-34"/>
          </a:endParaRPr>
        </a:p>
      </dgm:t>
    </dgm:pt>
    <dgm:pt modelId="{8B4C0714-F3F7-4F77-A544-0A0C7BADE7FF}">
      <dgm:prSet custT="1"/>
      <dgm:spPr/>
      <dgm:t>
        <a:bodyPr/>
        <a:lstStyle/>
        <a:p>
          <a:pPr rtl="0"/>
          <a:r>
            <a:rPr lang="th-TH" sz="32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สหกิจศึกษา </a:t>
          </a:r>
          <a:r>
            <a:rPr lang="en-US" sz="14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(Cooperative)</a:t>
          </a:r>
          <a:endParaRPr lang="th-TH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65FF1A3B-35CE-47CA-A03C-7ACB4BE54F41}" type="parTrans" cxnId="{4D1F4E1C-C2E5-41BE-8551-4E8C078759C0}">
      <dgm:prSet/>
      <dgm:spPr/>
      <dgm:t>
        <a:bodyPr/>
        <a:lstStyle/>
        <a:p>
          <a:endParaRPr lang="th-TH" sz="2400">
            <a:cs typeface="FreesiaUPC" pitchFamily="34" charset="-34"/>
          </a:endParaRPr>
        </a:p>
      </dgm:t>
    </dgm:pt>
    <dgm:pt modelId="{9D29D4A0-86DA-4B56-83DC-72C407BEF1BF}" type="sibTrans" cxnId="{4D1F4E1C-C2E5-41BE-8551-4E8C078759C0}">
      <dgm:prSet/>
      <dgm:spPr/>
      <dgm:t>
        <a:bodyPr/>
        <a:lstStyle/>
        <a:p>
          <a:endParaRPr lang="th-TH" sz="2400">
            <a:cs typeface="FreesiaUPC" pitchFamily="34" charset="-34"/>
          </a:endParaRPr>
        </a:p>
      </dgm:t>
    </dgm:pt>
    <dgm:pt modelId="{80CE034F-AFE4-4A11-AC29-D313AE5420EA}">
      <dgm:prSet custT="1"/>
      <dgm:spPr/>
      <dgm:t>
        <a:bodyPr/>
        <a:lstStyle/>
        <a:p>
          <a:pPr rtl="0"/>
          <a:r>
            <a:rPr lang="th-TH" sz="32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การฝึกงาน </a:t>
          </a:r>
          <a:r>
            <a:rPr lang="en-US" sz="16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(Apprentice)</a:t>
          </a:r>
          <a:endParaRPr lang="th-TH" sz="3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950EAAB2-0C55-42D2-AECD-91291A5838D3}" type="parTrans" cxnId="{F3255E2B-F48C-43FE-8AFA-192E28A4F15C}">
      <dgm:prSet/>
      <dgm:spPr/>
      <dgm:t>
        <a:bodyPr/>
        <a:lstStyle/>
        <a:p>
          <a:endParaRPr lang="th-TH" sz="2400">
            <a:cs typeface="FreesiaUPC" pitchFamily="34" charset="-34"/>
          </a:endParaRPr>
        </a:p>
      </dgm:t>
    </dgm:pt>
    <dgm:pt modelId="{7F410CCD-C60F-4966-A975-DE224387AE22}" type="sibTrans" cxnId="{F3255E2B-F48C-43FE-8AFA-192E28A4F15C}">
      <dgm:prSet/>
      <dgm:spPr/>
      <dgm:t>
        <a:bodyPr/>
        <a:lstStyle/>
        <a:p>
          <a:endParaRPr lang="th-TH" sz="2400">
            <a:cs typeface="FreesiaUPC" pitchFamily="34" charset="-34"/>
          </a:endParaRPr>
        </a:p>
      </dgm:t>
    </dgm:pt>
    <dgm:pt modelId="{F2BE7191-9D36-45E7-BEFB-4867770DFFDE}">
      <dgm:prSet custT="1"/>
      <dgm:spPr/>
      <dgm:t>
        <a:bodyPr/>
        <a:lstStyle/>
        <a:p>
          <a:pPr rtl="0"/>
          <a:r>
            <a:rPr lang="th-TH" sz="32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การฝึกหัด </a:t>
          </a:r>
          <a:r>
            <a:rPr lang="en-US" sz="1600" b="1" dirty="0" smtClean="0">
              <a:solidFill>
                <a:schemeClr val="accent1">
                  <a:lumMod val="75000"/>
                </a:schemeClr>
              </a:solidFill>
              <a:cs typeface="FreesiaUPC" pitchFamily="34" charset="-34"/>
            </a:rPr>
            <a:t>(Internship) </a:t>
          </a:r>
          <a:endParaRPr lang="th-TH" sz="3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FreesiaUPC" pitchFamily="34" charset="-34"/>
          </a:endParaRPr>
        </a:p>
      </dgm:t>
    </dgm:pt>
    <dgm:pt modelId="{912E255B-E6C0-4AF6-8EB3-BB89F7682BE7}" type="parTrans" cxnId="{EB81BB88-F4FB-4655-9724-723FF191E8CF}">
      <dgm:prSet/>
      <dgm:spPr/>
      <dgm:t>
        <a:bodyPr/>
        <a:lstStyle/>
        <a:p>
          <a:endParaRPr lang="th-TH" sz="2400">
            <a:cs typeface="FreesiaUPC" pitchFamily="34" charset="-34"/>
          </a:endParaRPr>
        </a:p>
      </dgm:t>
    </dgm:pt>
    <dgm:pt modelId="{BD7801D6-9DD4-41A7-A7D0-F5E544AF249E}" type="sibTrans" cxnId="{EB81BB88-F4FB-4655-9724-723FF191E8CF}">
      <dgm:prSet/>
      <dgm:spPr/>
      <dgm:t>
        <a:bodyPr/>
        <a:lstStyle/>
        <a:p>
          <a:endParaRPr lang="th-TH" sz="2400">
            <a:cs typeface="FreesiaUPC" pitchFamily="34" charset="-34"/>
          </a:endParaRPr>
        </a:p>
      </dgm:t>
    </dgm:pt>
    <dgm:pt modelId="{B040EECC-2332-48EE-964E-DFCF9D129DDD}">
      <dgm:prSet custT="1"/>
      <dgm:spPr/>
      <dgm:t>
        <a:bodyPr/>
        <a:lstStyle/>
        <a:p>
          <a:pPr rtl="0"/>
          <a:r>
            <a:rPr lang="th-TH" sz="3200" b="1" dirty="0" smtClean="0">
              <a:solidFill>
                <a:schemeClr val="accent1">
                  <a:lumMod val="75000"/>
                </a:schemeClr>
              </a:solidFill>
              <a:effectLst/>
              <a:cs typeface="FreesiaUPC" pitchFamily="34" charset="-34"/>
            </a:rPr>
            <a:t>รูปแบบอื่นๆ</a:t>
          </a:r>
          <a:endParaRPr lang="th-TH" sz="3200" b="1" dirty="0">
            <a:solidFill>
              <a:schemeClr val="accent1">
                <a:lumMod val="75000"/>
              </a:schemeClr>
            </a:solidFill>
            <a:effectLst/>
            <a:cs typeface="FreesiaUPC" pitchFamily="34" charset="-34"/>
          </a:endParaRPr>
        </a:p>
      </dgm:t>
    </dgm:pt>
    <dgm:pt modelId="{C9293C92-5333-429D-BE17-14D429DFE230}" type="parTrans" cxnId="{4B9EC535-8CD2-4BE4-BCD0-795BE95978B4}">
      <dgm:prSet/>
      <dgm:spPr/>
      <dgm:t>
        <a:bodyPr/>
        <a:lstStyle/>
        <a:p>
          <a:endParaRPr lang="th-TH"/>
        </a:p>
      </dgm:t>
    </dgm:pt>
    <dgm:pt modelId="{39AB6F2A-DDE4-4D3C-986D-99BE2EAD1FE0}" type="sibTrans" cxnId="{4B9EC535-8CD2-4BE4-BCD0-795BE95978B4}">
      <dgm:prSet/>
      <dgm:spPr/>
      <dgm:t>
        <a:bodyPr/>
        <a:lstStyle/>
        <a:p>
          <a:endParaRPr lang="th-TH"/>
        </a:p>
      </dgm:t>
    </dgm:pt>
    <dgm:pt modelId="{FD80F4FB-0591-49CF-A735-69AF8D278AF7}" type="pres">
      <dgm:prSet presAssocID="{B710A844-FB82-4B9F-93FE-DC62AACA74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971FAB2-B0D7-4CE2-AA69-3120F7E509C2}" type="pres">
      <dgm:prSet presAssocID="{B710A844-FB82-4B9F-93FE-DC62AACA74E9}" presName="radial" presStyleCnt="0">
        <dgm:presLayoutVars>
          <dgm:animLvl val="ctr"/>
        </dgm:presLayoutVars>
      </dgm:prSet>
      <dgm:spPr/>
      <dgm:t>
        <a:bodyPr/>
        <a:lstStyle/>
        <a:p>
          <a:endParaRPr lang="th-TH"/>
        </a:p>
      </dgm:t>
    </dgm:pt>
    <dgm:pt modelId="{7CFB7450-A891-46E9-B70A-1312C4B472FA}" type="pres">
      <dgm:prSet presAssocID="{BF4C580A-2D47-4EE8-8DC6-724108ADAAAC}" presName="centerShape" presStyleLbl="vennNode1" presStyleIdx="0" presStyleCnt="6"/>
      <dgm:spPr/>
      <dgm:t>
        <a:bodyPr/>
        <a:lstStyle/>
        <a:p>
          <a:endParaRPr lang="th-TH"/>
        </a:p>
      </dgm:t>
    </dgm:pt>
    <dgm:pt modelId="{1FAAC56B-83F8-4B5B-9D09-539170CD264F}" type="pres">
      <dgm:prSet presAssocID="{148FD5D8-AD53-4650-ACD4-75536087E159}" presName="node" presStyleLbl="vennNode1" presStyleIdx="1" presStyleCnt="6" custRadScaleRad="100003" custRadScaleInc="4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8A1D15-1F47-4E63-8747-D8131A7F2AB1}" type="pres">
      <dgm:prSet presAssocID="{8B4C0714-F3F7-4F77-A544-0A0C7BADE7FF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05FE3C-98CF-49FD-A52E-68E235D46C7E}" type="pres">
      <dgm:prSet presAssocID="{80CE034F-AFE4-4A11-AC29-D313AE5420EA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ED1F50-6E96-4406-AF54-502A671317ED}" type="pres">
      <dgm:prSet presAssocID="{F2BE7191-9D36-45E7-BEFB-4867770DFFD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3F1B85-9003-4C75-9B99-CD8449A0716A}" type="pres">
      <dgm:prSet presAssocID="{B040EECC-2332-48EE-964E-DFCF9D129DDD}" presName="node" presStyleLbl="vennNode1" presStyleIdx="5" presStyleCnt="6" custRadScaleRad="99246" custRadScaleInc="-19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59FA460-3CB9-4529-BD6D-1D16AB2B9530}" type="presOf" srcId="{B040EECC-2332-48EE-964E-DFCF9D129DDD}" destId="{163F1B85-9003-4C75-9B99-CD8449A0716A}" srcOrd="0" destOrd="0" presId="urn:microsoft.com/office/officeart/2005/8/layout/radial3"/>
    <dgm:cxn modelId="{542579D6-E68D-4A26-B10C-1D1B7D537E6D}" type="presOf" srcId="{B710A844-FB82-4B9F-93FE-DC62AACA74E9}" destId="{FD80F4FB-0591-49CF-A735-69AF8D278AF7}" srcOrd="0" destOrd="0" presId="urn:microsoft.com/office/officeart/2005/8/layout/radial3"/>
    <dgm:cxn modelId="{195A57DA-3F8D-44B9-A395-021E3F3C2E11}" srcId="{B710A844-FB82-4B9F-93FE-DC62AACA74E9}" destId="{BF4C580A-2D47-4EE8-8DC6-724108ADAAAC}" srcOrd="0" destOrd="0" parTransId="{EF860E16-9621-4E6C-8465-17C769A6CCCC}" sibTransId="{E4181060-B9BA-461F-9ADE-570605926DBA}"/>
    <dgm:cxn modelId="{8FF230AF-F439-4FDD-AD50-4C2A92056094}" type="presOf" srcId="{F2BE7191-9D36-45E7-BEFB-4867770DFFDE}" destId="{E4ED1F50-6E96-4406-AF54-502A671317ED}" srcOrd="0" destOrd="0" presId="urn:microsoft.com/office/officeart/2005/8/layout/radial3"/>
    <dgm:cxn modelId="{98BA1A9F-6D49-4566-BAFF-BB3996A09430}" srcId="{BF4C580A-2D47-4EE8-8DC6-724108ADAAAC}" destId="{148FD5D8-AD53-4650-ACD4-75536087E159}" srcOrd="0" destOrd="0" parTransId="{D65C4695-59BA-43D8-954D-16185FBEAE3A}" sibTransId="{F1DB691D-6C0F-47E9-B7A6-0C015D8C552E}"/>
    <dgm:cxn modelId="{BF7D1F7E-87A7-45F6-B8D3-1B15337962FE}" type="presOf" srcId="{148FD5D8-AD53-4650-ACD4-75536087E159}" destId="{1FAAC56B-83F8-4B5B-9D09-539170CD264F}" srcOrd="0" destOrd="0" presId="urn:microsoft.com/office/officeart/2005/8/layout/radial3"/>
    <dgm:cxn modelId="{EB81BB88-F4FB-4655-9724-723FF191E8CF}" srcId="{BF4C580A-2D47-4EE8-8DC6-724108ADAAAC}" destId="{F2BE7191-9D36-45E7-BEFB-4867770DFFDE}" srcOrd="3" destOrd="0" parTransId="{912E255B-E6C0-4AF6-8EB3-BB89F7682BE7}" sibTransId="{BD7801D6-9DD4-41A7-A7D0-F5E544AF249E}"/>
    <dgm:cxn modelId="{2F134FCB-BD86-4525-AAF2-3DDC3899FA61}" type="presOf" srcId="{8B4C0714-F3F7-4F77-A544-0A0C7BADE7FF}" destId="{978A1D15-1F47-4E63-8747-D8131A7F2AB1}" srcOrd="0" destOrd="0" presId="urn:microsoft.com/office/officeart/2005/8/layout/radial3"/>
    <dgm:cxn modelId="{D740C4C9-DD51-4EE0-94AE-56E18F9A41E6}" type="presOf" srcId="{80CE034F-AFE4-4A11-AC29-D313AE5420EA}" destId="{A805FE3C-98CF-49FD-A52E-68E235D46C7E}" srcOrd="0" destOrd="0" presId="urn:microsoft.com/office/officeart/2005/8/layout/radial3"/>
    <dgm:cxn modelId="{F419A76D-75DB-4A14-8B91-47C5386CF053}" type="presOf" srcId="{BF4C580A-2D47-4EE8-8DC6-724108ADAAAC}" destId="{7CFB7450-A891-46E9-B70A-1312C4B472FA}" srcOrd="0" destOrd="0" presId="urn:microsoft.com/office/officeart/2005/8/layout/radial3"/>
    <dgm:cxn modelId="{4B9EC535-8CD2-4BE4-BCD0-795BE95978B4}" srcId="{BF4C580A-2D47-4EE8-8DC6-724108ADAAAC}" destId="{B040EECC-2332-48EE-964E-DFCF9D129DDD}" srcOrd="4" destOrd="0" parTransId="{C9293C92-5333-429D-BE17-14D429DFE230}" sibTransId="{39AB6F2A-DDE4-4D3C-986D-99BE2EAD1FE0}"/>
    <dgm:cxn modelId="{F3255E2B-F48C-43FE-8AFA-192E28A4F15C}" srcId="{BF4C580A-2D47-4EE8-8DC6-724108ADAAAC}" destId="{80CE034F-AFE4-4A11-AC29-D313AE5420EA}" srcOrd="2" destOrd="0" parTransId="{950EAAB2-0C55-42D2-AECD-91291A5838D3}" sibTransId="{7F410CCD-C60F-4966-A975-DE224387AE22}"/>
    <dgm:cxn modelId="{4D1F4E1C-C2E5-41BE-8551-4E8C078759C0}" srcId="{BF4C580A-2D47-4EE8-8DC6-724108ADAAAC}" destId="{8B4C0714-F3F7-4F77-A544-0A0C7BADE7FF}" srcOrd="1" destOrd="0" parTransId="{65FF1A3B-35CE-47CA-A03C-7ACB4BE54F41}" sibTransId="{9D29D4A0-86DA-4B56-83DC-72C407BEF1BF}"/>
    <dgm:cxn modelId="{9DEBEAAB-6AA6-4A91-B65B-2705E41CE70C}" type="presParOf" srcId="{FD80F4FB-0591-49CF-A735-69AF8D278AF7}" destId="{3971FAB2-B0D7-4CE2-AA69-3120F7E509C2}" srcOrd="0" destOrd="0" presId="urn:microsoft.com/office/officeart/2005/8/layout/radial3"/>
    <dgm:cxn modelId="{1B1E7347-556F-4CC4-AB92-144D4C097253}" type="presParOf" srcId="{3971FAB2-B0D7-4CE2-AA69-3120F7E509C2}" destId="{7CFB7450-A891-46E9-B70A-1312C4B472FA}" srcOrd="0" destOrd="0" presId="urn:microsoft.com/office/officeart/2005/8/layout/radial3"/>
    <dgm:cxn modelId="{27A8AB56-7F10-442B-A9DA-15D0F1CB9899}" type="presParOf" srcId="{3971FAB2-B0D7-4CE2-AA69-3120F7E509C2}" destId="{1FAAC56B-83F8-4B5B-9D09-539170CD264F}" srcOrd="1" destOrd="0" presId="urn:microsoft.com/office/officeart/2005/8/layout/radial3"/>
    <dgm:cxn modelId="{27A5D4E0-D09D-4176-9ABC-0AD58E0A31F5}" type="presParOf" srcId="{3971FAB2-B0D7-4CE2-AA69-3120F7E509C2}" destId="{978A1D15-1F47-4E63-8747-D8131A7F2AB1}" srcOrd="2" destOrd="0" presId="urn:microsoft.com/office/officeart/2005/8/layout/radial3"/>
    <dgm:cxn modelId="{33E97FD8-6CF5-44D1-9C64-2EFFBD67A557}" type="presParOf" srcId="{3971FAB2-B0D7-4CE2-AA69-3120F7E509C2}" destId="{A805FE3C-98CF-49FD-A52E-68E235D46C7E}" srcOrd="3" destOrd="0" presId="urn:microsoft.com/office/officeart/2005/8/layout/radial3"/>
    <dgm:cxn modelId="{7C81CAE7-481F-47A6-B5FA-5A0A1FCC0D9B}" type="presParOf" srcId="{3971FAB2-B0D7-4CE2-AA69-3120F7E509C2}" destId="{E4ED1F50-6E96-4406-AF54-502A671317ED}" srcOrd="4" destOrd="0" presId="urn:microsoft.com/office/officeart/2005/8/layout/radial3"/>
    <dgm:cxn modelId="{4896C85C-E4A2-4906-BE20-91BAA11DA6DA}" type="presParOf" srcId="{3971FAB2-B0D7-4CE2-AA69-3120F7E509C2}" destId="{163F1B85-9003-4C75-9B99-CD8449A0716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A9AD-76E3-4FEC-9D10-0B24826D0387}" type="datetimeFigureOut">
              <a:rPr lang="th-TH" smtClean="0"/>
              <a:pPr/>
              <a:t>11/02/54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D7B1C-6E1B-43AE-AFB2-2938507CB4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56131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EC65-B082-4914-8ABB-3A5F14762F5C}" type="datetimeFigureOut">
              <a:rPr lang="th-TH" smtClean="0"/>
              <a:pPr/>
              <a:t>11/02/54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6D96-B7FA-4C1D-B921-19298D6D7D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12598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6D96-B7FA-4C1D-B921-19298D6D7DA2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673-F521-4674-B789-43B848F6746A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1271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9BB-4AE3-4C1F-A3AD-193F6E9E1131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9580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54C-717C-4197-87CA-DFD4F8176D73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6124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87CA-FC72-43A4-8FA4-E9271CD69FFF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021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B22-0D61-4787-AF9E-BE9CBF39CBAD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4401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0F7-1177-4C15-ACE7-0AD8F9165FE9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099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1966-5C17-4F06-A65C-DEC5554D18AC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4823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F7CC-58EA-4796-8F7F-31CF120B4D99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8741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C2D3-376D-42F5-A42B-04D061E4B211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289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845-C45E-4E1A-95A5-258936ABA405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8224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1DC5-97DD-48C9-B3C4-AFC5E6068AEA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263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EB78-042E-4B7C-80DF-E0BED6D01E03}" type="datetime1">
              <a:rPr lang="th-TH" smtClean="0"/>
              <a:pPr/>
              <a:t>11/02/54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D87F-D18A-40B0-A8A5-7AF8DF16CE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820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8.jpeg"/><Relationship Id="rId3" Type="http://schemas.openxmlformats.org/officeDocument/2006/relationships/image" Target="../media/image13.jpeg"/><Relationship Id="rId7" Type="http://schemas.openxmlformats.org/officeDocument/2006/relationships/image" Target="../media/image45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12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18.jpeg"/><Relationship Id="rId5" Type="http://schemas.openxmlformats.org/officeDocument/2006/relationships/image" Target="../media/image43.jpeg"/><Relationship Id="rId15" Type="http://schemas.openxmlformats.org/officeDocument/2006/relationships/image" Target="../media/image50.jpe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16.jpeg"/><Relationship Id="rId1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http://i130.photobucket.com/albums/p268/wut_album/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1"/>
            <a:ext cx="9144000" cy="6859021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4016" y="-99392"/>
            <a:ext cx="8820472" cy="187220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การจัดการศึกษาในเชิง</a:t>
            </a:r>
            <a:r>
              <a:rPr lang="th-TH" sz="3600" b="1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บูรณา</a:t>
            </a:r>
            <a:r>
              <a:rPr lang="th-TH" sz="36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การกับการทำงานและประสบการณ์ของมหาวิทยาลัยเทคโนโลยี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พระจอมเกล้าธนบุรี</a:t>
            </a:r>
            <a:r>
              <a:rPr lang="th-TH" sz="36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ด้านโรงเรียนฝึกทักษะ</a:t>
            </a:r>
            <a:endParaRPr lang="th-TH" sz="36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126976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ดร. สมชาย จันทร์ชาวนา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11 </a:t>
            </a:r>
            <a:r>
              <a:rPr lang="th-TH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กุมภาพันธ์ </a:t>
            </a:r>
            <a:r>
              <a:rPr lang="en-US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2554</a:t>
            </a:r>
            <a:endParaRPr lang="th-TH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148" y="6341258"/>
            <a:ext cx="723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(แหล่งข้อมูล </a:t>
            </a:r>
            <a:r>
              <a:rPr lang="en-US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ดร. </a:t>
            </a:r>
            <a:r>
              <a:rPr lang="th-TH" sz="2000" b="1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กฤษณ</a:t>
            </a:r>
            <a:r>
              <a:rPr lang="th-TH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พงศ์ กีรติกร  </a:t>
            </a:r>
            <a:r>
              <a:rPr lang="en-US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การจัดการศึกษาในเชิง</a:t>
            </a:r>
            <a:r>
              <a:rPr lang="th-TH" sz="2000" b="1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บูรณา</a:t>
            </a:r>
            <a:r>
              <a:rPr lang="th-TH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การกับการทำงาน....</a:t>
            </a:r>
            <a:r>
              <a:rPr lang="en-US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”)</a:t>
            </a:r>
            <a:endParaRPr lang="th-TH" sz="2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z="1600" smtClean="0">
                <a:latin typeface="Arial" pitchFamily="34" charset="0"/>
              </a:rPr>
              <a:pPr/>
              <a:t>1</a:t>
            </a:fld>
            <a:endParaRPr lang="th-TH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เข้าใจว่า </a:t>
            </a:r>
            <a:r>
              <a:rPr lang="th-TH" sz="2800" u="sng" dirty="0" smtClean="0">
                <a:latin typeface="Browallia New" pitchFamily="34" charset="-34"/>
                <a:cs typeface="Browallia New" pitchFamily="34" charset="-34"/>
              </a:rPr>
              <a:t>มหาวิทยาลัย</a:t>
            </a:r>
            <a:r>
              <a:rPr lang="th-TH" sz="2800" u="sng" dirty="0">
                <a:latin typeface="Browallia New" pitchFamily="34" charset="-34"/>
                <a:cs typeface="Browallia New" pitchFamily="34" charset="-34"/>
              </a:rPr>
              <a:t>เทคโนโลยีราชมงคล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ต้องการวางตนเอง (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positioning) 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เป็นมหาวิทยาลัยแห่งบัณฑิตนักปฏิบัติ (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hands-on graduates)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ผลิตคนเข้าสู่ระบบงานได้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จริง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ไม่ต้องปรับตัว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มาก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มหาวิทยาลัยต้องถามว่าจะจัดการศึกษาอย่างไร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จึงจะลดช่องว่าง หรือ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Quality Gap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ระหว่าง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Cognitive domain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กับ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Affective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domain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Psychomotor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นี้ลงได้</a:t>
            </a:r>
            <a:r>
              <a:rPr lang="x-none" sz="2800" dirty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(ดูภาพ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ที่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1) </a:t>
            </a:r>
            <a:endParaRPr lang="th-TH" sz="28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3714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5536" y="332656"/>
            <a:ext cx="8424936" cy="5112568"/>
            <a:chOff x="395536" y="332656"/>
            <a:chExt cx="8424936" cy="5112568"/>
          </a:xfrm>
        </p:grpSpPr>
        <p:sp>
          <p:nvSpPr>
            <p:cNvPr id="5" name="TextBox 4"/>
            <p:cNvSpPr txBox="1"/>
            <p:nvPr/>
          </p:nvSpPr>
          <p:spPr>
            <a:xfrm>
              <a:off x="395536" y="332656"/>
              <a:ext cx="8424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	</a:t>
              </a:r>
              <a:r>
                <a:rPr lang="en-US" sz="2400" b="1" dirty="0" smtClean="0">
                  <a:solidFill>
                    <a:srgbClr val="7030A0"/>
                  </a:solidFill>
                  <a:latin typeface="Browallia New" pitchFamily="34" charset="-34"/>
                  <a:cs typeface="Browallia New" pitchFamily="34" charset="-34"/>
                </a:rPr>
                <a:t>Cognitive </a:t>
              </a:r>
              <a:r>
                <a:rPr lang="en-US" sz="2400" b="1" dirty="0">
                  <a:solidFill>
                    <a:srgbClr val="7030A0"/>
                  </a:solidFill>
                  <a:latin typeface="Browallia New" pitchFamily="34" charset="-34"/>
                  <a:cs typeface="Browallia New" pitchFamily="34" charset="-34"/>
                </a:rPr>
                <a:t>Domain  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=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พัฒนาผู้เรียนภาคความรู้และทักษะ</a:t>
              </a:r>
              <a:r>
                <a:rPr lang="x-none" sz="2400" b="1" dirty="0">
                  <a:latin typeface="Browallia New" pitchFamily="34" charset="-34"/>
                </a:rPr>
                <a:t> </a:t>
              </a:r>
              <a:r>
                <a:rPr lang="en-US" sz="2400" b="1" dirty="0" smtClean="0">
                  <a:latin typeface="Browallia New" pitchFamily="34" charset="-34"/>
                  <a:cs typeface="Browallia New" pitchFamily="34" charset="-34"/>
                </a:rPr>
                <a:t>Knowledge 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(mind and skill based)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มีระดับการเรียนรู้ดังนี้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5816" y="1543432"/>
              <a:ext cx="500649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Fact – define, identify and list; </a:t>
              </a:r>
              <a:endParaRPr lang="en-US" sz="2400" b="1" dirty="0" smtClean="0">
                <a:latin typeface="Browallia New" pitchFamily="34" charset="-34"/>
                <a:cs typeface="Browallia New" pitchFamily="34" charset="-34"/>
              </a:endParaRPr>
            </a:p>
            <a:p>
              <a:r>
                <a:rPr lang="en-US" sz="2400" b="1" dirty="0" smtClean="0">
                  <a:latin typeface="Browallia New" pitchFamily="34" charset="-34"/>
                  <a:cs typeface="Browallia New" pitchFamily="34" charset="-34"/>
                </a:rPr>
                <a:t>Understanding 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– describe, compare and contrast; </a:t>
              </a:r>
            </a:p>
            <a:p>
              <a:r>
                <a:rPr lang="en-US" sz="2400" b="1" dirty="0" smtClean="0">
                  <a:latin typeface="Browallia New" pitchFamily="34" charset="-34"/>
                  <a:cs typeface="Browallia New" pitchFamily="34" charset="-34"/>
                </a:rPr>
                <a:t>Application - explain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, apply and analyze; </a:t>
              </a:r>
              <a:endParaRPr lang="en-US" sz="2400" b="1" dirty="0" smtClean="0">
                <a:latin typeface="Browallia New" pitchFamily="34" charset="-34"/>
                <a:cs typeface="Browallia New" pitchFamily="34" charset="-34"/>
              </a:endParaRPr>
            </a:p>
            <a:p>
              <a:r>
                <a:rPr lang="en-US" sz="2400" b="1" dirty="0" smtClean="0">
                  <a:latin typeface="Browallia New" pitchFamily="34" charset="-34"/>
                  <a:cs typeface="Browallia New" pitchFamily="34" charset="-34"/>
                </a:rPr>
                <a:t>Imitation 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–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ทำตามที่ครูบอกได้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;</a:t>
              </a:r>
            </a:p>
            <a:p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Practice –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นักศึกษาฝึกทำเองโดยครูไม่ต้องกำกับ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;  </a:t>
              </a:r>
              <a:endParaRPr lang="en-US" sz="2400" b="1" dirty="0" smtClean="0">
                <a:latin typeface="Browallia New" pitchFamily="34" charset="-34"/>
                <a:cs typeface="Browallia New" pitchFamily="34" charset="-34"/>
              </a:endParaRPr>
            </a:p>
            <a:p>
              <a:r>
                <a:rPr lang="en-US" sz="2400" b="1" dirty="0" smtClean="0">
                  <a:latin typeface="Browallia New" pitchFamily="34" charset="-34"/>
                  <a:cs typeface="Browallia New" pitchFamily="34" charset="-34"/>
                </a:rPr>
                <a:t>Habit 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–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นักศึกษาทำกิจกรรม</a:t>
              </a:r>
              <a:r>
                <a:rPr lang="th-TH" sz="2400" b="1" dirty="0" smtClean="0">
                  <a:latin typeface="Browallia New" pitchFamily="34" charset="-34"/>
                  <a:cs typeface="Browallia New" pitchFamily="34" charset="-34"/>
                </a:rPr>
                <a:t>ที่ได้รับ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มอบหมายได้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;</a:t>
              </a:r>
            </a:p>
            <a:p>
              <a:endParaRPr lang="th-TH" sz="2400" b="1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544" y="4244895"/>
              <a:ext cx="7817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	</a:t>
              </a:r>
              <a:r>
                <a:rPr lang="en-US" sz="2400" b="1" dirty="0" smtClean="0">
                  <a:solidFill>
                    <a:srgbClr val="7030A0"/>
                  </a:solidFill>
                  <a:latin typeface="Browallia New" pitchFamily="34" charset="-34"/>
                  <a:cs typeface="Browallia New" pitchFamily="34" charset="-34"/>
                </a:rPr>
                <a:t>Affective </a:t>
              </a:r>
              <a:r>
                <a:rPr lang="en-US" sz="2400" b="1" dirty="0">
                  <a:solidFill>
                    <a:srgbClr val="7030A0"/>
                  </a:solidFill>
                  <a:latin typeface="Browallia New" pitchFamily="34" charset="-34"/>
                  <a:cs typeface="Browallia New" pitchFamily="34" charset="-34"/>
                </a:rPr>
                <a:t>Domain </a:t>
              </a:r>
              <a:r>
                <a:rPr lang="en-US" sz="2400" b="1" dirty="0">
                  <a:latin typeface="Browallia New" pitchFamily="34" charset="-34"/>
                  <a:cs typeface="Browallia New" pitchFamily="34" charset="-34"/>
                </a:rPr>
                <a:t>=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พัฒนาผู้เรียนภาคทัศนคติ บุคลิกภาพ ความคิดริเริ่มสร้างสรรค์ ค่านิยม คุณค่า </a:t>
              </a:r>
              <a:r>
                <a:rPr lang="th-TH" sz="2400" b="1" dirty="0" smtClean="0">
                  <a:latin typeface="Browallia New" pitchFamily="34" charset="-34"/>
                  <a:cs typeface="Browallia New" pitchFamily="34" charset="-34"/>
                </a:rPr>
                <a:t>คุณธรรม 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จริยธรรม</a:t>
              </a:r>
              <a:r>
                <a:rPr lang="x-none" sz="2400" b="1" dirty="0">
                  <a:latin typeface="Browallia New" pitchFamily="34" charset="-34"/>
                </a:rPr>
                <a:t> </a:t>
              </a:r>
              <a:r>
                <a:rPr lang="th-TH" sz="2400" b="1" dirty="0" smtClean="0">
                  <a:latin typeface="Browallia New" pitchFamily="34" charset="-34"/>
                </a:rPr>
                <a:t>ก</a:t>
              </a:r>
              <a:r>
                <a:rPr lang="th-TH" sz="2400" b="1" dirty="0" smtClean="0">
                  <a:latin typeface="Browallia New" pitchFamily="34" charset="-34"/>
                  <a:cs typeface="Browallia New" pitchFamily="34" charset="-34"/>
                </a:rPr>
                <a:t>าร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หาความรู้จากการคิดวิเคราะห์ หาเหตุผล สามารถแยกแยะความถูกต้อง เหมาะสม </a:t>
              </a:r>
              <a:endParaRPr lang="en-US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294" y="1543432"/>
              <a:ext cx="185671" cy="2389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223" y="1556792"/>
              <a:ext cx="415521" cy="23762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299038" y="5805264"/>
            <a:ext cx="6513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 : Benjamin Bloom’s Taxonomy – Learning Domains</a:t>
            </a:r>
            <a:endParaRPr lang="th-T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753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ผู้ใช้บัณฑิตต้องการให้เราช่วยลดช่องว่าง ใช้รูปแบบการเรียนการสอนที่หลากหลาย ช่วยให้นักศึกษาเป็น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Active learners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ได้คิด ได้วิเคราะห์ ได้เรียนรู้นอกห้องเรียน ได้เรียนจากการทำจริง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(Learning by doing / Experiential learning)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ได้พัฒนาทักษะภาษา การสื่อสาร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รวมทั้งมีทักษะและสมรรถนะที่จำเป็นในการทำงานทุกลักษณะ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สภาพการณ์และเทคโนโลยีที่เปลี่ยน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endParaRPr lang="th-TH" sz="2800" dirty="0" smtClean="0">
              <a:latin typeface="Browallia New" pitchFamily="34" charset="-34"/>
            </a:endParaRP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ความรู้ภาคความรู้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(Cognitive Domain)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ไม่เพียงพอ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มหาวิทยาลัยเทคโนโลยีราชมงคลต้องออกแบบการเรียนสอนให้นักศึกษาเรียนจากประสบการณ์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คิดหาเหตุผล วิเคราะห์ สังเคราะห์เป็น พัฒนาทัศนคติ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คิดเชิงบวก เชิงสร้างสรรค์ มีจินตนาการ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คำถามคือ มหาวิทยาลัยเทคโนโลยีราชมงคลจะจัดการศึกษาเช่นว่านี้หรือไม่ เพื่อลดช่องว่างนี้ได้อย่างไร ?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361950" lvl="0" indent="-361950"/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II.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รูปแบบการจัดการศึกษาเชิง</a:t>
            </a:r>
            <a:r>
              <a:rPr lang="th-TH" sz="3600" b="1" dirty="0" err="1" smtClean="0">
                <a:latin typeface="Browallia New" pitchFamily="34" charset="-34"/>
                <a:cs typeface="Browallia New" pitchFamily="34" charset="-34"/>
              </a:rPr>
              <a:t>บูรณา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การกับการทำงาน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sz="36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600" b="1" dirty="0">
                <a:latin typeface="Browallia New" pitchFamily="34" charset="-34"/>
                <a:cs typeface="Browallia New" pitchFamily="34" charset="-34"/>
              </a:rPr>
              <a:t>Work-integrated learning - WIL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672408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ลดช่องว่างดังกล่าว</a:t>
            </a:r>
            <a:r>
              <a:rPr lang="x-none" sz="2800" dirty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หลาย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คนเห็นตรงกันว่ารูปแบบการเรียนการสอนที่เน้นให้นักศึกษา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Active learners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ควรเป็นการเรียนจากประสบการณ์และการ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ปฎิบัติ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(Experiential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learning) </a:t>
            </a:r>
            <a:endParaRPr lang="th-TH" sz="28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เนื่องจาก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มหาวิทยาลัยเทคโนโลยีราชมงคลมีสามสิบกว่า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พื้นที่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มีหลากหลายศาสตร์ ทุกพื้นที่และทุกศาสตร์จึงไม่จำเป็นต้องใช้รูปแบบ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เดียวกัน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080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ขณะนี้สภาการศึกษาประสานการวิจัยนโยบายการศึกษาร่วมกันระหว่างไทยและสหรัฐอเมริกาภายใต้กรอบ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Thai-US Education Roundtable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การวิจัยเรื่องหนึ่งที่ฝ่ายไทยสนใจ จะทำวิจัยร่วมกันและเรียนรู้จากอเมริกาคือ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Work-integrated learning (WIL)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ฝ่ายไทยมีทีมนักวิจัยจากมหาวิทยาลัยเทคโนโลยีราชมงคลธัญบุรี ทำโครงการวิจัยเรื่อง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มีรองอธิการบดี อาจารย์ปาน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เพ็ชร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ชนินทร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เป็นหัวหน้าทีมวิจัย ข้อมูลที่ผมใช้บรรยายวันนี้ส่วนหนึ่งมาจากงานวิจัยของรองอธิการบดี อาจารย์ปาน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เพ็ชร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และคณะ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เราพยายามเข้าใจภาพรวมว่าทั่วโลกและประเทศไทยทำอะไรกันบ้างเรื่อง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จากการศึกษาของอาจารย์ปาน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เพ็ชร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และคณะ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พบว่ารูปแบบ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มีหลากหลายลักษณะ ดังตารางที่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1</a:t>
            </a: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!wp\_WIL\W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243888" y="274638"/>
            <a:ext cx="900112" cy="296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1400" smtClean="0">
                <a:latin typeface="FreesiaUPC" pitchFamily="34" charset="-34"/>
                <a:cs typeface="FreesiaUPC" pitchFamily="34" charset="-34"/>
              </a:rPr>
              <a:t>รูปแบบ </a:t>
            </a:r>
            <a:r>
              <a:rPr lang="en-US" sz="1400" smtClean="0">
                <a:latin typeface="FreesiaUPC" pitchFamily="34" charset="-34"/>
                <a:cs typeface="FreesiaUPC" pitchFamily="34" charset="-34"/>
              </a:rPr>
              <a:t>WiL</a:t>
            </a:r>
            <a:endParaRPr lang="th-TH" sz="1400" smtClean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56604" y="5857453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1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sz="1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สุเมธ แย้มนุ่น, </a:t>
            </a:r>
            <a:r>
              <a:rPr lang="th-TH" sz="1400" dirty="0" err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1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กิจศึกษา</a:t>
            </a:r>
            <a:r>
              <a:rPr lang="en-US" sz="1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1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รูปแบบการจัดการศึกษาเพื่อความมั่นคงทางเศรษฐกิจ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6500813"/>
            <a:ext cx="615905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</a:t>
            </a:r>
            <a:r>
              <a:rPr lang="en-US" sz="105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มิติใหม่ของอุดมศึกษาไทย </a:t>
            </a:r>
            <a:r>
              <a:rPr lang="en-US" sz="105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th-TH" sz="105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รูปแบบและแนวทางการจัดการศึกษาแบบ </a:t>
            </a:r>
            <a:r>
              <a:rPr lang="en-US" sz="105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</a:t>
            </a:r>
            <a:r>
              <a:rPr lang="th-TH" sz="105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ระดับอุดมศึกษา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ไทย</a:t>
            </a:r>
            <a:endParaRPr lang="th-TH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71" name="Picture 12" descr="Th-WW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32525"/>
            <a:ext cx="1635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1849312"/>
              </p:ext>
            </p:extLst>
          </p:nvPr>
        </p:nvGraphicFramePr>
        <p:xfrm>
          <a:off x="255588" y="764704"/>
          <a:ext cx="8659092" cy="5852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94488"/>
                <a:gridCol w="3837552"/>
                <a:gridCol w="2727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/>
                          <a:cs typeface="Browallia New"/>
                        </a:rPr>
                        <a:t>รูปแบบ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/>
                          <a:cs typeface="Browallia New"/>
                        </a:rPr>
                        <a:t>ลักษณะ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/>
                          <a:cs typeface="Browallia New"/>
                        </a:rPr>
                        <a:t>ตัวอย่าง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651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1. การกำหนดประสบการณ์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ก่อนการศึกษา</a:t>
                      </a:r>
                    </a:p>
                    <a:p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(Pre-course Experience)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การกำหนดประสบการณ์ในการทำงานเป็นคุณสมบัติเฉพาะของนักศึกษาก่อนเข้ารับการศึกษา </a:t>
                      </a:r>
                      <a:r>
                        <a:rPr lang="th-TH" sz="2400" b="0" kern="1200" baseline="0" dirty="0" smtClean="0">
                          <a:latin typeface="Browallia New"/>
                          <a:cs typeface="Browallia New"/>
                        </a:rPr>
                        <a:t>(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Pre-requisite)</a:t>
                      </a:r>
                    </a:p>
                    <a:p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กำหนดประสบการณ์ทำงานในฟาร์มก่อนเข้าศึกษาเกษตรศาสตร์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2. การเรียนสลับกับการทำงาน 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(Sandwich Course)</a:t>
                      </a:r>
                    </a:p>
                    <a:p>
                      <a:endParaRPr lang="th-TH" sz="2400" b="1" dirty="0"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กำหนดระยะเวลาทำงานในระหว่างปีที่ศึกษา โดยทั่วไปอาจกำหนดให้ทำงาน 4 เดือน หรือทำงาน 3 เดือน สลับกับการเรียนในสถาบันอุดมศึกษาจนกว่าจะสำเร็จการศึกษา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หลักสูตรวิศวกรรมศาสตร์ของสถาบันเทคโนโลยีพระจอมเกล้าพระนครเหนือ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3. สหกิจศึกษา</a:t>
                      </a:r>
                    </a:p>
                    <a:p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(Cooperative Education)</a:t>
                      </a:r>
                    </a:p>
                    <a:p>
                      <a:endParaRPr lang="th-TH" sz="2400" b="1" dirty="0"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กำหนดระยะเวลาทำงานไว้ชัดเจนในหลักสูตร เน้นการบูรณาการทฤษฏีและการปฏิบัติเพื่อเพิ่มขีดความสามารถในการจ้างงานของบัณฑิต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หลักสูตรต่าง ๆ ของมหาวิทยาลัยเทคโนโลยีสุรนารี และมหาวิทยาลัยอื่นๆ ทั้งภาครัฐและภาคเอกชน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40" y="227639"/>
            <a:ext cx="6471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ตารางที่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 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รูปแบบการจัดการศึกษาเชิง</a:t>
            </a:r>
            <a:r>
              <a:rPr kumimoji="0" lang="th-TH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บูรณา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การกับการทำงาน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503965"/>
              </p:ext>
            </p:extLst>
          </p:nvPr>
        </p:nvGraphicFramePr>
        <p:xfrm>
          <a:off x="251520" y="764704"/>
          <a:ext cx="8659688" cy="5547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0283"/>
                <a:gridCol w="3359846"/>
                <a:gridCol w="2319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 New"/>
                          <a:cs typeface="Browallia New"/>
                        </a:rPr>
                        <a:t>รูปแบบ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 New"/>
                          <a:cs typeface="Browallia New"/>
                        </a:rPr>
                        <a:t>ลักษณะ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 New"/>
                          <a:cs typeface="Browallia New"/>
                        </a:rPr>
                        <a:t>ตัวอย่าง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4. การฝึกงานที่เน้นการเรียนรู้หรือการติดตามพฤติกรรมการทำงาน 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(Cognitive</a:t>
                      </a:r>
                      <a:r>
                        <a:rPr lang="th-TH" sz="2400" b="0" kern="1200" baseline="0" dirty="0" smtClean="0">
                          <a:latin typeface="Browallia New"/>
                          <a:cs typeface="Browallia New"/>
                        </a:rPr>
                        <a:t> 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Apprenticeship or Job Shadowing)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มุ่งเน้นการสังเกตพฤติกรรมและการซึมซับวัฒนธรรมองค์กรขององค์กรผู้ใช้บัณฑิต</a:t>
                      </a:r>
                    </a:p>
                    <a:p>
                      <a:endParaRPr lang="th-TH" sz="18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กรณีนักกฎหมาย ทนายความ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นักปกครอง</a:t>
                      </a:r>
                    </a:p>
                    <a:p>
                      <a:endParaRPr lang="th-TH" sz="18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5. หลักสูตรร่วมหาวิทยาลัยและอุตสาหกรรม 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(Joint</a:t>
                      </a:r>
                      <a:r>
                        <a:rPr lang="th-TH" sz="2400" b="0" kern="1200" baseline="0" dirty="0" smtClean="0">
                          <a:latin typeface="Browallia New"/>
                          <a:cs typeface="Browallia New"/>
                        </a:rPr>
                        <a:t> 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Industry University Course)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หลักสูตรที่ร่วมพัฒนาและอุดหนุนงบประมาณโดยองค์กรผู้ใช้บัณฑิตรวมทั้งการใช้บุคลากร และอุปกรณ์ขององค์กรผู้ใช้บัณฑิต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หลักสูตรวิศวกรรมศาสตร์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บริหารธุรกิจ และอื่น ๆ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6. พนักงานฝึกหัดใหม่หรือ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พนักงานฝึกงาน</a:t>
                      </a:r>
                      <a:r>
                        <a:rPr lang="en-US" sz="2400" b="1" kern="1200" baseline="0" dirty="0" smtClean="0">
                          <a:latin typeface="Browallia New"/>
                          <a:cs typeface="Browallia New"/>
                        </a:rPr>
                        <a:t> 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(New Traineeship or Apprenticeship)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การฝึกงานที่มีการจัดระบบการเตรียมการและการฝึกงานในสถานที่หรือนอกสถานที่ ที่มีโครงสร้างการดำเนินงานชัดเจน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สัตวแพทยศาสตร์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เกษตรศาสตร์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95810" y="188640"/>
            <a:ext cx="6976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ตารางที่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รูปแบบการจัดการศึกษาเชิง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บูรณา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การกับการทำงาน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7103274"/>
              </p:ext>
            </p:extLst>
          </p:nvPr>
        </p:nvGraphicFramePr>
        <p:xfrm>
          <a:off x="304800" y="908720"/>
          <a:ext cx="8534400" cy="4389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19400"/>
                <a:gridCol w="3505200"/>
                <a:gridCol w="2209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/>
                          <a:cs typeface="Browallia New"/>
                        </a:rPr>
                        <a:t>รูปแบบ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/>
                          <a:cs typeface="Browallia New"/>
                        </a:rPr>
                        <a:t>ลักษณะ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/>
                          <a:cs typeface="Browallia New"/>
                        </a:rPr>
                        <a:t>ตัวอย่าง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7. การบรรจุให้ทำงาน หรือ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การฝึกเฉพาะตำแหน่ง</a:t>
                      </a:r>
                    </a:p>
                    <a:p>
                      <a:pPr algn="l"/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(Placement or Practicum)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การพัฒนาทักษะหรือประสบการณ์ที่จำเป็นในอนาคต โดยจัดเวลาการฝึกปฏิบัติงานเพิ่มเติมในสถานการณ์จริง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แพทย์ พยาบาล ครู</a:t>
                      </a:r>
                    </a:p>
                    <a:p>
                      <a:endParaRPr lang="th-TH" sz="2400" b="1" dirty="0"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8. ปฏิบัติงานภาคสนาม</a:t>
                      </a:r>
                    </a:p>
                    <a:p>
                      <a:pPr algn="l"/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(Fieldwork)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การสำรวจหรือการสังเกตการทำงานในสถานที่จริงในระยะสั้น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สังคมสงเคราะห์</a:t>
                      </a:r>
                    </a:p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วิทยาศาสตร์ ภูมิศาสตร์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9. การฝึกปฏิบัติจริงภายหลัง</a:t>
                      </a:r>
                    </a:p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สำเร็จการเรียนทฤษฎี </a:t>
                      </a:r>
                      <a:r>
                        <a:rPr lang="th-TH" sz="2400" b="0" kern="1200" baseline="0" dirty="0" smtClean="0">
                          <a:latin typeface="Browallia New"/>
                          <a:cs typeface="Browallia New"/>
                        </a:rPr>
                        <a:t>(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Post</a:t>
                      </a:r>
                      <a:r>
                        <a:rPr lang="th-TH" sz="2400" b="0" kern="1200" baseline="0" dirty="0" smtClean="0">
                          <a:latin typeface="Browallia New"/>
                          <a:cs typeface="Browallia New"/>
                        </a:rPr>
                        <a:t>-</a:t>
                      </a:r>
                      <a:r>
                        <a:rPr lang="en-US" sz="2400" b="0" kern="1200" baseline="0" dirty="0" smtClean="0">
                          <a:latin typeface="Browallia New"/>
                          <a:cs typeface="Browallia New"/>
                        </a:rPr>
                        <a:t>course Internship)</a:t>
                      </a:r>
                      <a:endParaRPr lang="en-US" sz="2400" b="0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การเสริมสร้างประสบการณ์ในการปฏิบัติงานภายหลังสำเร็จการศึกษาภาคทฤษฎี</a:t>
                      </a:r>
                      <a:endParaRPr lang="th-TH" sz="2400" b="1" kern="1200" baseline="0" dirty="0" smtClean="0">
                        <a:solidFill>
                          <a:schemeClr val="dk1"/>
                        </a:solidFill>
                        <a:latin typeface="Browallia New"/>
                        <a:ea typeface="+mn-ea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 smtClean="0">
                          <a:latin typeface="Browallia New"/>
                          <a:cs typeface="Browallia New"/>
                        </a:rPr>
                        <a:t>แพทย์ ทนายความ</a:t>
                      </a:r>
                    </a:p>
                    <a:p>
                      <a:endParaRPr lang="th-TH" sz="2400" b="1" dirty="0">
                        <a:latin typeface="Browallia New"/>
                        <a:cs typeface="Browall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7624" y="227639"/>
            <a:ext cx="6976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ตารางที่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รูปแบบการจัดการศึกษาเชิง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บูรณา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การกับการทำงาน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19</a:t>
            </a:fld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01539" y="6309320"/>
            <a:ext cx="866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รวบรวมโดย ดร. สุเมธ แย้มนุ่น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(2547)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สหกิจศีกษา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: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รูปแบบการจัดการศึกษาเพื่อความมั่นคงทางเศรษฐกิจ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”,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หน้า 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23.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29208" y="1196752"/>
            <a:ext cx="7787208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2800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ที่เข้าใจกันดีว่าการ</a:t>
            </a:r>
            <a:r>
              <a:rPr lang="th-TH" sz="2800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สอน การ</a:t>
            </a:r>
            <a:r>
              <a:rPr lang="th-TH" sz="2800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ผลิตบัณฑิตเป็นงานหลักของ</a:t>
            </a:r>
            <a:r>
              <a:rPr lang="th-TH" sz="2800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มหาวิทยาลัย</a:t>
            </a:r>
            <a:r>
              <a:rPr lang="x-none" sz="2800" dirty="0">
                <a:solidFill>
                  <a:srgbClr val="002060"/>
                </a:solidFill>
                <a:latin typeface="Browallia New" pitchFamily="34" charset="-34"/>
              </a:rPr>
              <a:t>  </a:t>
            </a:r>
            <a:r>
              <a:rPr lang="th-TH" sz="2800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นอกจาก</a:t>
            </a:r>
            <a:r>
              <a:rPr lang="th-TH" sz="2800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การสอนภาคความรู้ให้แก่นักศึกษาแล้ว</a:t>
            </a:r>
            <a:r>
              <a:rPr lang="x-none" sz="2800" dirty="0">
                <a:solidFill>
                  <a:srgbClr val="00206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เรา</a:t>
            </a:r>
            <a:r>
              <a:rPr lang="th-TH" sz="2800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ต้องถาม</a:t>
            </a:r>
            <a:r>
              <a:rPr lang="th-TH" sz="2800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ว่า                  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“ระบบ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การเรียนการสอนได้เปิด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พื้นที่</a:t>
            </a:r>
            <a:r>
              <a:rPr lang="x-none" sz="2800" i="1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ให้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โอกาสแก่นักศึกษาได้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ฝึกคิด</a:t>
            </a:r>
            <a:r>
              <a:rPr lang="en-US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x-none" sz="2800" i="1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</a:rPr>
              <a:t>    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ฝึก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ประยุกต์องค์ความรู้ 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ฝึก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ทักษะวิชาชีพเข้ากับโจทย์และปัญหา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จริง         ที่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นักศึกษาจะพบในสภาพการทำงานหลังจบ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การศึกษา หรือไม่ </a:t>
            </a:r>
            <a:r>
              <a:rPr lang="en-US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?”</a:t>
            </a:r>
          </a:p>
          <a:p>
            <a:r>
              <a:rPr lang="th-TH" sz="2800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อันนี้เป็น</a:t>
            </a:r>
            <a:r>
              <a:rPr lang="th-TH" sz="2800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โจทย์ที่เราจะมาคุยกันในวันนี้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391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!wp\_WIL\W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4"/>
          <p:cNvSpPr>
            <a:spLocks noGrp="1"/>
          </p:cNvSpPr>
          <p:nvPr>
            <p:ph type="title" idx="4294967295"/>
          </p:nvPr>
        </p:nvSpPr>
        <p:spPr>
          <a:xfrm>
            <a:off x="7529513" y="0"/>
            <a:ext cx="1614487" cy="4286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1200" smtClean="0">
                <a:cs typeface="FreesiaUPC" pitchFamily="34" charset="-34"/>
              </a:rPr>
              <a:t>WiL </a:t>
            </a:r>
            <a:r>
              <a:rPr lang="th-TH" sz="1200" smtClean="0">
                <a:cs typeface="FreesiaUPC" pitchFamily="34" charset="-34"/>
              </a:rPr>
              <a:t>ในประเทศไทย</a:t>
            </a:r>
            <a:endParaRPr lang="th-TH" sz="120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6350"/>
          <a:ext cx="9144000" cy="650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0" y="0"/>
            <a:ext cx="2643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16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16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ปานเพชร ชินิ</a:t>
            </a:r>
            <a:r>
              <a:rPr lang="th-TH" sz="1600" dirty="0" err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นทร</a:t>
            </a:r>
            <a:r>
              <a:rPr lang="th-TH" sz="16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และคณะ (2552), รูปแบบการเรียนรู้ที่</a:t>
            </a:r>
            <a:r>
              <a:rPr lang="th-TH" sz="1600" dirty="0" err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บูรณา</a:t>
            </a:r>
            <a:r>
              <a:rPr lang="th-TH" sz="16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การเข้ากับการทำงานในประเทศไทย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500813"/>
            <a:ext cx="7291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มิติใหม่ของอุดมศึกษาไทย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รูปแบบและแนวทางการจัดการศึกษาแบบ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ระดับอุดมศึกษาไทย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7" name="Picture 11" descr="Th-WW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32525"/>
            <a:ext cx="1635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20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624" y="1268760"/>
            <a:ext cx="6840760" cy="4536504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รูปแบบ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สำหรับมหาวิทยาลัยเทคโนโลยีราช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มงคล ควร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มีหลาย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รูปแบบ</a:t>
            </a:r>
            <a:r>
              <a:rPr lang="x-none" sz="2800" dirty="0" smtClean="0">
                <a:latin typeface="Browallia New" pitchFamily="34" charset="-34"/>
                <a:cs typeface="+mj-cs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ควรครอบคลุมทั้งการสร้างคนใหม่เพื่อเข้า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ทำงาน และ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การพัฒนาคนที่กำลัง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x-none" sz="2800" dirty="0" smtClean="0">
                <a:latin typeface="Browallia New" pitchFamily="34" charset="-34"/>
                <a:cs typeface="+mj-cs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เช่น 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ระบบ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ทวิ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ภาคี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Dual Vocational Education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) 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pPr lvl="1">
              <a:buFont typeface="Courier New" pitchFamily="49" charset="0"/>
              <a:buChar char="o"/>
            </a:pP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กิจ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ศึกษา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(Cooperative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Learning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เรียนแบบ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Problem based /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Project-based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ฝึกงานแบบลูกมือ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(Apprenticeship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) 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ฝึกงานหลังสำเร็จ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การศึกษา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(Internships) 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สถานีฝึก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ทักษะ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Practice school) 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11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รูปแบบ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ส่วนมากที่ทำกันเป็นการสร้างคนใหม่เพื่อเข้าทำงาน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่วนรูปแบบสถานีฝึกทักษะที่มหาวิทยาลัยเทคโนโลยีพระจอมเกล้าธนบุรีได้ใช้ทั้งสร้างคนใหม่เพื่อเข้าทำงานและพัฒนาคนกำลังทำงานด้วย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อีกโจทย์หนึ่งที่จะเพิ่มความสำคัญขึ้นในอนาคตสำหรับมหาวิทยาลัยเทคโนโลยีราชมงคล คือจะให้การศึกษาเฉพาะคนที่อยู่ในวัยอุดมศึกษา (กลุ่มอายุ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18-22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ปี) เพื่อเข้าทำงานอย่างเดียวซึ่งเป็นงานหลักที่ทำปัจจุบัน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หรือจะพัฒนาคนที่กำลังทำงานและพ้นช่วงอายุอุดมศึกษาไปแล้วจำนวนหลายสิบล้านคน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ต้องมองรูปแบบ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ที่ใช้ได้กับคนทำงานด้วย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052736"/>
            <a:ext cx="7848872" cy="4176464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/>
                <a:cs typeface="Browallia New"/>
              </a:rPr>
              <a:t>จาก</a:t>
            </a:r>
            <a:r>
              <a:rPr lang="th-TH" sz="2800" dirty="0">
                <a:latin typeface="Browallia New"/>
                <a:cs typeface="Browallia New"/>
              </a:rPr>
              <a:t>การศึกษาของอาจารย์ปาน</a:t>
            </a:r>
            <a:r>
              <a:rPr lang="th-TH" sz="2800" dirty="0" err="1" smtClean="0">
                <a:latin typeface="Browallia New"/>
                <a:cs typeface="Browallia New"/>
              </a:rPr>
              <a:t>เพ็ชร</a:t>
            </a:r>
            <a:r>
              <a:rPr lang="th-TH" sz="2800" dirty="0" smtClean="0">
                <a:latin typeface="Browallia New"/>
                <a:cs typeface="Browallia New"/>
              </a:rPr>
              <a:t> และทีม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>
                <a:latin typeface="Browallia New"/>
                <a:cs typeface="Browallia New"/>
              </a:rPr>
              <a:t>รูปแบบ </a:t>
            </a:r>
            <a:r>
              <a:rPr lang="en-US" sz="2800" dirty="0">
                <a:latin typeface="Browallia New"/>
                <a:cs typeface="Browallia New"/>
              </a:rPr>
              <a:t>WIL</a:t>
            </a:r>
            <a:r>
              <a:rPr lang="th-TH" sz="2800" dirty="0">
                <a:latin typeface="Browallia New"/>
                <a:cs typeface="Browallia New"/>
              </a:rPr>
              <a:t>ที่สถานศึกษากลุ่มอาชีวศึกษาทำเป็นแบบทวิ</a:t>
            </a:r>
            <a:r>
              <a:rPr lang="th-TH" sz="2800" dirty="0" smtClean="0">
                <a:latin typeface="Browallia New"/>
                <a:cs typeface="Browallia New"/>
              </a:rPr>
              <a:t>ภาคี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ทำ</a:t>
            </a:r>
            <a:r>
              <a:rPr lang="th-TH" sz="2800" dirty="0">
                <a:latin typeface="Browallia New"/>
                <a:cs typeface="Browallia New"/>
              </a:rPr>
              <a:t>ทั้งการเรียน</a:t>
            </a:r>
            <a:r>
              <a:rPr lang="th-TH" sz="2800" dirty="0" smtClean="0">
                <a:latin typeface="Browallia New"/>
                <a:cs typeface="Browallia New"/>
              </a:rPr>
              <a:t>ระดับ </a:t>
            </a:r>
            <a:r>
              <a:rPr lang="th-TH" sz="2800" dirty="0" err="1" smtClean="0">
                <a:latin typeface="Browallia New"/>
                <a:cs typeface="Browallia New"/>
              </a:rPr>
              <a:t>ปวช.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>
                <a:latin typeface="Browallia New"/>
                <a:cs typeface="Browallia New"/>
              </a:rPr>
              <a:t>และ </a:t>
            </a:r>
            <a:r>
              <a:rPr lang="th-TH" sz="2800" dirty="0" err="1">
                <a:latin typeface="Browallia New"/>
                <a:cs typeface="Browallia New"/>
              </a:rPr>
              <a:t>ปวส</a:t>
            </a:r>
            <a:r>
              <a:rPr lang="en-US" sz="2800" dirty="0">
                <a:latin typeface="Browallia New"/>
                <a:cs typeface="Browallia New"/>
              </a:rPr>
              <a:t>. </a:t>
            </a:r>
            <a:r>
              <a:rPr lang="th-TH" sz="2800" dirty="0" smtClean="0">
                <a:latin typeface="Browallia New"/>
                <a:cs typeface="Browallia New"/>
              </a:rPr>
              <a:t>ใช้</a:t>
            </a:r>
            <a:r>
              <a:rPr lang="th-TH" sz="2800" dirty="0">
                <a:latin typeface="Browallia New"/>
                <a:cs typeface="Browallia New"/>
              </a:rPr>
              <a:t>รูปแบบการเรียนภาคทฤษฎีในโรงเรียน</a:t>
            </a:r>
            <a:r>
              <a:rPr lang="x-none" sz="2800" dirty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เรียน</a:t>
            </a:r>
            <a:r>
              <a:rPr lang="th-TH" sz="2800" dirty="0">
                <a:latin typeface="Browallia New"/>
                <a:cs typeface="Browallia New"/>
              </a:rPr>
              <a:t>ภาคปฏิบัติในสถานประกอบการร่วมกับครูฝึกในสถาน</a:t>
            </a:r>
            <a:r>
              <a:rPr lang="th-TH" sz="2800" dirty="0" smtClean="0">
                <a:latin typeface="Browallia New"/>
                <a:cs typeface="Browallia New"/>
              </a:rPr>
              <a:t>ประกอบการ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การศึกษา</a:t>
            </a:r>
            <a:r>
              <a:rPr lang="th-TH" sz="2800" dirty="0">
                <a:latin typeface="Browallia New"/>
                <a:cs typeface="Browallia New"/>
              </a:rPr>
              <a:t>รูปแบบทวิภาคีต้นแบบเกิดที่</a:t>
            </a:r>
            <a:r>
              <a:rPr lang="th-TH" sz="2800" dirty="0" smtClean="0">
                <a:latin typeface="Browallia New"/>
                <a:cs typeface="Browallia New"/>
              </a:rPr>
              <a:t>วิทยาลัยเทคนิค</a:t>
            </a:r>
            <a:r>
              <a:rPr lang="th-TH" sz="2800" dirty="0">
                <a:latin typeface="Browallia New"/>
                <a:cs typeface="Browallia New"/>
              </a:rPr>
              <a:t>ปูนซิ</a:t>
            </a:r>
            <a:r>
              <a:rPr lang="th-TH" sz="2800" dirty="0" err="1">
                <a:latin typeface="Browallia New"/>
                <a:cs typeface="Browallia New"/>
              </a:rPr>
              <a:t>เมนต์</a:t>
            </a:r>
            <a:r>
              <a:rPr lang="th-TH" sz="2800" dirty="0">
                <a:latin typeface="Browallia New"/>
                <a:cs typeface="Browallia New"/>
              </a:rPr>
              <a:t>ท่า</a:t>
            </a:r>
            <a:r>
              <a:rPr lang="th-TH" sz="2800" dirty="0" smtClean="0">
                <a:latin typeface="Browallia New"/>
                <a:cs typeface="Browallia New"/>
              </a:rPr>
              <a:t>หลวง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จังหวัดสระบุรี</a:t>
            </a:r>
            <a:endParaRPr lang="en-US" sz="2800" dirty="0" smtClean="0">
              <a:latin typeface="Browallia New"/>
              <a:cs typeface="Browalli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141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มหาวิทยาลัยไทยส่วนใหญ่ทำ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แบบ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Project-based / Problem-based learning (PBL)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มหาวิทยาลัยบางแห่ง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ทำสห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รูป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แบบสห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กิจศึกษาที่มหาวิทยาลัยทำกัน มีทั้งเป็นส่วนหนึ่งของหลักสูตรปริญญาตรีสี่ปี หรือหลักสูตรปริญญาตรีต่อเนื่อง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กิจศึกษาให้โอกาสนักศึกษาได้เข้าไปปฏิบัติงานจริงในบริษัทเหมือนกับเป็นพนักงานชั่วคราว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ให้นักศึกษาประยุกต์องค์ความรู้มิติ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Cognitive Domain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ที่ได้จากสถานศึกษา สร้างมิติ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Affective Domain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จากการฝึกในสถานประกอบการ จากการเผชิญโจทย์จริง ปัญหาจริง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คิดวิเคราะห์แก้ปัญหา พัฒนาระบบการทำงาน พัฒนาทักษะการสื่อสาร ทักษะการทำงานร่วมกับผู้อื่น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ในบางกรณีก็เป็น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กิจศึกษาผสม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PBL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แต่สห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กิจศึกษาบางกรณีไม่มี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PBL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ระบบสห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กิจศึกษาเริ่มในสหรัฐอเมริกาประมาณหนึ่งร้อยปีแล้วที่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University of Cincinnati 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และเติบโตมากในช่วงหลังสงครามโลกครั้งที่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ขยายต่อไปยังมหาวิทยาลัยอื่น เช่น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Rochester Institute of Technology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จนปัจจุบัน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Drexel University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อาจเป็นมหาวิทยาลัยที่มีหลักสูตร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กิจศึกษามากที่สุดแห่งหนึ่งในสหรัฐอเมริกา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ในประเทศไทย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กิจศึกษาเริ่มมาประมาณ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15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ปีมาแล้วที่มหาวิทยาลัยเทคโนโลยี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สุร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นารี (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มทส.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ตั้งแต่เมื่อแรกตั้ง และขยายไปมหาวิทยาลัยเทคโนโลยีอื่น เช่น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มจพ.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และ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มทร.</a:t>
            </a:r>
            <a:endParaRPr lang="th-TH" sz="28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25</a:t>
            </a:fld>
            <a:endParaRPr lang="th-TH"/>
          </a:p>
        </p:txBody>
      </p:sp>
      <p:pic>
        <p:nvPicPr>
          <p:cNvPr id="95234" name="Picture 2" descr="University of Cincinn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53136"/>
            <a:ext cx="3124200" cy="2057400"/>
          </a:xfrm>
          <a:prstGeom prst="rect">
            <a:avLst/>
          </a:prstGeom>
          <a:noFill/>
        </p:spPr>
      </p:pic>
      <p:pic>
        <p:nvPicPr>
          <p:cNvPr id="95238" name="Picture 6" descr="http://www.cae.drexel.edu/reu/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4626948"/>
            <a:ext cx="2808312" cy="2042410"/>
          </a:xfrm>
          <a:prstGeom prst="rect">
            <a:avLst/>
          </a:prstGeom>
          <a:noFill/>
        </p:spPr>
      </p:pic>
      <p:pic>
        <p:nvPicPr>
          <p:cNvPr id="95240" name="Picture 8" descr="http://www.airportcommuter.com/worldwide/images/roche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1738" y="4612314"/>
            <a:ext cx="2808312" cy="2106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4320480"/>
          </a:xfrm>
        </p:spPr>
        <p:txBody>
          <a:bodyPr>
            <a:noAutofit/>
          </a:bodyPr>
          <a:lstStyle/>
          <a:p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รูปแบบอื่นของ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ที่มีใน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ไทย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เป็นแบบฝึกงานลักษณะเป็นลูกมือ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(Apprenticeship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ช่างเฉพาะด้าน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การจัดการเรียนแบบ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แซนด์วิช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(Sandwich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program)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ซึ่งจัดการเรียนทฤษฎีในสถานศึกษาสลับกับการฝึกปฏิบัติในสถานประกอบการครั้งเดียวหรือหลาย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ครั้ง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มหาวิทยาลัยเทคโนโลยีพระจอมเกล้าพระนครเหนือได้ใช้ทั้งรูปแบบ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 Apprenticeship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และแบบ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Sandwich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program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ส่วน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รูปแบบ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 Internship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ที่ใช้กับการผลิตแพทย์นั้นไม่ได้ใช้กันทางวิศวกรรมศาสตร์</a:t>
            </a:r>
            <a:r>
              <a:rPr lang="x-none" sz="2800" dirty="0">
                <a:latin typeface="Browallia New" pitchFamily="34" charset="-34"/>
              </a:rPr>
              <a:t>   </a:t>
            </a:r>
            <a:endParaRPr lang="en-US" sz="28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26</a:t>
            </a:fld>
            <a:endParaRPr lang="th-TH"/>
          </a:p>
        </p:txBody>
      </p:sp>
      <p:pic>
        <p:nvPicPr>
          <p:cNvPr id="51202" name="Picture 2" descr="http://t3.gstatic.com/images?q=tbn:ANd9GcQAFw0_3JYFtR4VWO3Pge64qKBr7dqLkx8BKsATDJQZS0z_eZ-t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576" y="4581128"/>
            <a:ext cx="2819400" cy="1619251"/>
          </a:xfrm>
          <a:prstGeom prst="rect">
            <a:avLst/>
          </a:prstGeom>
          <a:noFill/>
        </p:spPr>
      </p:pic>
      <p:pic>
        <p:nvPicPr>
          <p:cNvPr id="51204" name="Picture 4" descr="http://t1.gstatic.com/images?q=tbn:ANd9GcTbI5QOMKaXVEVACpvYWzQ-da0T3oLnk23USCnEiU3bRO_LHbCW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078" y="4548309"/>
            <a:ext cx="2762250" cy="16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01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31837"/>
            <a:ext cx="8280920" cy="464137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rowallia New"/>
                <a:cs typeface="Browallia New"/>
              </a:rPr>
              <a:t>WIL</a:t>
            </a:r>
            <a:r>
              <a:rPr lang="th-TH" sz="2800" dirty="0" smtClean="0">
                <a:latin typeface="Browallia New"/>
                <a:cs typeface="Browallia New"/>
              </a:rPr>
              <a:t> อีกรูปแบบหนึ่งคือโรงเรียนฝึกทักษะ (</a:t>
            </a:r>
            <a:r>
              <a:rPr lang="en-US" sz="2800" dirty="0" smtClean="0">
                <a:latin typeface="Browallia New"/>
                <a:cs typeface="Browallia New"/>
              </a:rPr>
              <a:t>Practice School) </a:t>
            </a:r>
            <a:r>
              <a:rPr lang="th-TH" sz="2800" dirty="0" smtClean="0">
                <a:latin typeface="Browallia New"/>
                <a:cs typeface="Browallia New"/>
              </a:rPr>
              <a:t>ที่มหาวิทยาลัยเทคโนโลยีพระจอมเกล้าธนบุรีใช้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โมเดลการฝึกทักษะมีทั้งการผลิตบัณฑิตระดับปริญญาโท และการพัฒนาบุคคลากรที่กำลังทำงานอยู่ในอุตสาหกรรมเฉพาะด้าน จากข้อมูลผู้ใช้วิศวกร นักเทคโนโลยี และช่างเทคนิคในอุตสาหกรรมแต่ละกลุ่ม</a:t>
            </a:r>
            <a:r>
              <a:rPr lang="x-none" sz="2800" dirty="0" smtClean="0">
                <a:latin typeface="Browallia New"/>
                <a:cs typeface="Browallia New"/>
              </a:rPr>
              <a:t>  </a:t>
            </a:r>
            <a:r>
              <a:rPr lang="th-TH" sz="2800" dirty="0" smtClean="0">
                <a:latin typeface="Browallia New"/>
                <a:cs typeface="Browallia New"/>
              </a:rPr>
              <a:t>มหาวิทยาลัยตระหนักว่าวิศวกร นักเทคโนโลยี และช่างเทคนิคนั้น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นอกจากจะต้องมีความรู้วิชาการและทักษะเทคนิคเฉพาะสาขาเป็นอย่างดีแล้ว ยังต้องการทักษะอื่นที่จำเป็นเช่น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ทักษะการวางแผน</a:t>
            </a:r>
            <a:r>
              <a:rPr lang="en-US" sz="2800" dirty="0" smtClean="0">
                <a:latin typeface="Browallia New"/>
                <a:cs typeface="Browallia New"/>
              </a:rPr>
              <a:t>  </a:t>
            </a:r>
            <a:r>
              <a:rPr lang="th-TH" sz="2800" dirty="0" smtClean="0">
                <a:latin typeface="Browallia New"/>
                <a:cs typeface="Browallia New"/>
              </a:rPr>
              <a:t>การทำงานเป็นทีม การแก้ปัญหา</a:t>
            </a:r>
            <a:r>
              <a:rPr lang="en-US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การพัฒนาตนเอง การเรียนรู้ด้วยตนเอง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การสื่อสารในองค์กร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เป็นต้น</a:t>
            </a:r>
            <a:endParaRPr lang="th-TH" sz="2800" dirty="0">
              <a:latin typeface="Browallia New"/>
              <a:cs typeface="Browalli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27</a:t>
            </a:fld>
            <a:endParaRPr lang="th-TH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95536" y="4509120"/>
            <a:ext cx="8437562" cy="1974850"/>
            <a:chOff x="306619" y="2889200"/>
            <a:chExt cx="8438237" cy="1974900"/>
          </a:xfrm>
        </p:grpSpPr>
        <p:pic>
          <p:nvPicPr>
            <p:cNvPr id="6" name="Picture 1" descr="IMG_67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619" y="2895550"/>
              <a:ext cx="2681502" cy="1965375"/>
            </a:xfrm>
            <a:prstGeom prst="rect">
              <a:avLst/>
            </a:prstGeom>
            <a:ln>
              <a:noFill/>
            </a:ln>
            <a:effectLst>
              <a:outerShdw blurRad="190500" sx="105000" sy="105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1" descr="100_18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694" y="2900313"/>
              <a:ext cx="2648162" cy="1963787"/>
            </a:xfrm>
            <a:prstGeom prst="rect">
              <a:avLst/>
            </a:prstGeom>
            <a:ln>
              <a:noFill/>
            </a:ln>
            <a:effectLst>
              <a:outerShdw blurRad="190500" sx="105000" sy="105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863" y="2889200"/>
              <a:ext cx="2686265" cy="19733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62465" name="Picture 1" descr="D:\Photo_2008\2008_11_12_CPulp9\DSCN1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7722" y="4306482"/>
            <a:ext cx="2905001" cy="217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ทักษะเหล่านี้มหาวิทยาลัยจัดให้นักศึกษาในโครงการโรงเรียนฝึกทักษะได้เรียนรู้จากประสบการณ์ตรง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(Experiential learning)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จากการทำ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ในสถานีฝึกทักษะ ภายใต้สภาพแวดล้อมที่เป็นสถานประกอบการจริง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เครื่องมือเครื่องจักรการผลิตจริง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ทำร่วมกับคนงานและผู้ควบคุมในสายการผลิตจริง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โดยมีอาจารย์จากมหาวิทยาลัยและผู้รับผิดชอบในบริษัทแนะนำและดูแล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การฝึกทักษะเป็นการทำวิจัยระยะสั้นที่ตอบโจทย์จริงที่บริษัทที่ต้องการ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ให้แก้ปัญหาเทคนิค หรือพัฒนา หรือเพิ่มผลผลิตภายในเวลาสั้นๆ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นอกจาก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ฝึกทักษะแล้ว ยังมีการทำวิทยานิพนธ์จากโจทย์ของสถานีฝึก กิจกรรมฝึกทักษะเหล่านี้เชื่อว่าจะสามารถลดช่องว่างคุณภาพทั้ง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Cognitive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Affective domains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ได้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28</a:t>
            </a:fld>
            <a:endParaRPr lang="th-TH"/>
          </a:p>
        </p:txBody>
      </p:sp>
      <p:grpSp>
        <p:nvGrpSpPr>
          <p:cNvPr id="5" name="Group 12"/>
          <p:cNvGrpSpPr/>
          <p:nvPr/>
        </p:nvGrpSpPr>
        <p:grpSpPr>
          <a:xfrm>
            <a:off x="1115616" y="4797152"/>
            <a:ext cx="6840760" cy="1728192"/>
            <a:chOff x="913703" y="5076825"/>
            <a:chExt cx="7121194" cy="1604962"/>
          </a:xfrm>
        </p:grpSpPr>
        <p:pic>
          <p:nvPicPr>
            <p:cNvPr id="6" name="Picture 52" descr="DSCN18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703" y="5105400"/>
              <a:ext cx="2143124" cy="157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1" descr="IMG_63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1538" y="5076825"/>
              <a:ext cx="2208212" cy="1603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DSC016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985" y="5076825"/>
              <a:ext cx="2093912" cy="1604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176464"/>
          </a:xfrm>
        </p:spPr>
        <p:txBody>
          <a:bodyPr>
            <a:noAutofit/>
          </a:bodyPr>
          <a:lstStyle/>
          <a:p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จากการศึกษาของทีม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วิจัย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มทร</a:t>
            </a:r>
            <a:r>
              <a:rPr lang="x-none" sz="2800" smtClean="0">
                <a:latin typeface="Browallia New" pitchFamily="34" charset="-34"/>
              </a:rPr>
              <a:t>.</a:t>
            </a:r>
            <a:r>
              <a:rPr lang="th-TH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ธัญบุรี</a:t>
            </a:r>
            <a:r>
              <a:rPr lang="x-none" sz="280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พบว่า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ในช่วง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2548-2550 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มีจำนวนเพียงหนึ่งใน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สี่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25%)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ของ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สถาบันอาชีวศึกษาเท่านั้น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จัดการศึกษาแบบทวิภาคี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นักเรียน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อาชีวศึกษาอยู่ในโครงการทวิภาคี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ประมาณ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26,000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คนหรือ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4.3%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สถานศึกษาเข้าร่วม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500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แห่ง </a:t>
            </a:r>
          </a:p>
          <a:p>
            <a:pPr marL="0" indent="0"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551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การบรรยายประกอบด้วย </a:t>
            </a:r>
            <a:r>
              <a:rPr lang="en-US" sz="4800" b="1" dirty="0" smtClean="0">
                <a:latin typeface="Browallia New" pitchFamily="34" charset="-34"/>
                <a:cs typeface="Browallia New" pitchFamily="34" charset="-34"/>
              </a:rPr>
              <a:t>3 </a:t>
            </a:r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ส่วนหลัก</a:t>
            </a:r>
            <a:endParaRPr lang="th-TH" sz="4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45232" y="1412776"/>
            <a:ext cx="7571184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แนวทาง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และทฤษฎีกระบวนการเรียนรู้ของ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นักศึกษา</a:t>
            </a:r>
          </a:p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รูปแบบต่างๆ ของการบูร</a:t>
            </a:r>
            <a:r>
              <a:rPr lang="th-TH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ณา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การการเรียนกับการทำงาน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                     (work-integrated learning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หรือ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WIL)  </a:t>
            </a:r>
            <a:endParaRPr lang="th-TH" sz="2800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ประสบการณ์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กรณีศึกษาของมหาวิทยาลัยเทคโนโลยีพระจอมเกล้าธนบุรี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                    เรื่อง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การเรียนรู้ร่วมกับภาคการผลิตและอุตสาหกรรมตามโมเดลโรงเรียนฝึก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ทักษะ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(Practice 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School)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ใน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รอบกว่าสิบ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ปีที่ผ่าน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มา</a:t>
            </a:r>
            <a:endParaRPr lang="en-US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423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รายงานการศึกษาวิเคราะห์ปัญหาอุปสรรคของ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การศีกษา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แบบทวิภาคี ในด้านนักเรียนและผู้ปกครอง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ด้านสถานศึกษา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และด้านสถานประกอบการ </a:t>
            </a:r>
          </a:p>
          <a:p>
            <a:pPr lvl="1"/>
            <a:r>
              <a:rPr lang="th-TH" sz="2600" u="sng" dirty="0" smtClean="0">
                <a:latin typeface="Browallia New" pitchFamily="34" charset="-34"/>
                <a:cs typeface="Browallia New" pitchFamily="34" charset="-34"/>
              </a:rPr>
              <a:t>ด้านนักศึกษา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พบว่าความรู้พื้นฐานของนักศึกษาด้านวิชาชีพเป็นอุปสรรคต่อการฝึกงาน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นักศึกษาขาดความอดทนต่อการฝึกงาน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นักศึกษาและผู้ปกครองส่วนใหญ่ไม่เข้าใจระบบทวิภาคีเท่าที่ควร วุฒิภาวะของนักศึกษายังไม่พร้อมเข้ารับการฝึกงาน</a:t>
            </a:r>
          </a:p>
          <a:p>
            <a:pPr lvl="1"/>
            <a:r>
              <a:rPr lang="th-TH" sz="2600" u="sng" dirty="0" smtClean="0">
                <a:latin typeface="Browallia New" pitchFamily="34" charset="-34"/>
                <a:cs typeface="Browallia New" pitchFamily="34" charset="-34"/>
              </a:rPr>
              <a:t>ด้านสถานศึกษา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 มีผู้สมัครเข้าเรียนระบบทวิภาคีน้อย</a:t>
            </a:r>
            <a:r>
              <a:rPr lang="x-none" sz="2600" dirty="0" smtClean="0">
                <a:latin typeface="Browallia New" pitchFamily="34" charset="-34"/>
              </a:rPr>
              <a:t> 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ให้ความสนใจในความร่วมมือกับสถานประกอบการน้อย ขาดความสนใจในการติดตามดูแลพฤติกรรมของนักศึกษา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อาจารย์นิเทศมีภาระการสอนมาก ทำให้ไม่มีเวลาออกนิเทศนักศึกษา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endParaRPr lang="th-TH" sz="2600" dirty="0" smtClean="0">
              <a:latin typeface="Browallia New" pitchFamily="34" charset="-34"/>
            </a:endParaRPr>
          </a:p>
          <a:p>
            <a:pPr lvl="1"/>
            <a:r>
              <a:rPr lang="th-TH" sz="2600" u="sng" dirty="0" smtClean="0">
                <a:latin typeface="Browallia New" pitchFamily="34" charset="-34"/>
                <a:cs typeface="Browallia New" pitchFamily="34" charset="-34"/>
              </a:rPr>
              <a:t>ด้านสถานประกอบการ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 ส่วนใหญ่ไม่สอนงานแต่มุ่งจะใช้งานนักศึกษา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เกิดปัญหาทางเศรษฐกิจทำให้สถานประกอบการปิดตัวลง นักศึกษามีที่ฝึกงานน้อยลง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ขาดแคลนครูฝึก ทำให้ครูฝึกไม่เพียงพอต่อการสอนงานนักศึกษา</a:t>
            </a:r>
            <a:r>
              <a:rPr lang="x-none" sz="2600" dirty="0" smtClean="0">
                <a:latin typeface="Browallia New" pitchFamily="34" charset="-34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สถานประกอบการมีส่วนร่วมในการจัดการศึกษากับสถานศึกษาน้อยเกินไป</a:t>
            </a:r>
            <a:r>
              <a:rPr lang="x-none" sz="2600" dirty="0" smtClean="0">
                <a:latin typeface="Browallia New" pitchFamily="34" charset="-34"/>
              </a:rPr>
              <a:t>   </a:t>
            </a:r>
            <a:endParaRPr lang="th-TH" sz="2600" dirty="0" smtClean="0">
              <a:latin typeface="Browallia New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นอกจากนั้นในความเห็นของผู้บรรยาย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ผู้เรียนครุศาสตร์อุตสาหกรรม (คอบ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.)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ที่จบจากสถาบันอุดมศึกษา กลุ่มมหาวิทยาลัยเทคโนโลยีพระจอมเกล้าและกลุ่มมหาวิทยาลัยเทคโนโลยีราชมงคล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ไม่ได้ไปฝึกเป็นครูฝึกในสถานประกอบการตามที่คาดหวัง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แต่สถานประกอบการเอาไปทำงานเป็นช่างเป็นวิศวกร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1055" y="352412"/>
            <a:ext cx="9001000" cy="6192688"/>
          </a:xfrm>
        </p:spPr>
        <p:txBody>
          <a:bodyPr>
            <a:noAutofit/>
          </a:bodyPr>
          <a:lstStyle/>
          <a:p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ในส่วน</a:t>
            </a:r>
            <a:r>
              <a:rPr lang="th-TH" sz="2800" dirty="0" err="1">
                <a:latin typeface="Browallia New" pitchFamily="34" charset="-34"/>
                <a:cs typeface="Browallia New" pitchFamily="34" charset="-34"/>
              </a:rPr>
              <a:t>ของสห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กิจ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ศึกษา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สถาบันอุดมศึกษา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88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แห่งหรือ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54%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โปรแกรม</a:t>
            </a:r>
            <a:r>
              <a:rPr lang="th-TH" sz="2800" dirty="0" err="1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กิจศึกษา สถานประกอบการเข้าร่วม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5,800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แห่ง</a:t>
            </a:r>
            <a:r>
              <a:rPr lang="x-none" sz="2800" dirty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ปัญหา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และอุปสรรค</a:t>
            </a:r>
            <a:r>
              <a:rPr lang="th-TH" sz="2800" dirty="0" err="1">
                <a:latin typeface="Browallia New" pitchFamily="34" charset="-34"/>
                <a:cs typeface="Browallia New" pitchFamily="34" charset="-34"/>
              </a:rPr>
              <a:t>ของสห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กิจศึกษาคล้ายกับระบบทวิ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ภาคี เช่น</a:t>
            </a:r>
          </a:p>
          <a:p>
            <a:pPr lvl="1"/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ด้าน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ความรู้ </a:t>
            </a:r>
            <a:r>
              <a:rPr lang="en-US" sz="24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4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สถาน</a:t>
            </a:r>
            <a:r>
              <a:rPr lang="th-TH" sz="24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ประกอบการขาดความเข้าใจในหลักการ</a:t>
            </a:r>
            <a:r>
              <a:rPr lang="th-TH" sz="2400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4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กิจศึกษา </a:t>
            </a:r>
            <a:endParaRPr lang="th-TH" sz="2400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ด้าน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การดำเนินโครงการ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กิจ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ศึกษา</a:t>
            </a: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ขาด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การเตรียมความพร้อมให้นักศึกษา</a:t>
            </a:r>
            <a:r>
              <a:rPr lang="x-none" sz="2000" dirty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(ทักษะ</a:t>
            </a:r>
            <a:r>
              <a:rPr lang="x-none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บุคลิกภาพ</a:t>
            </a:r>
            <a:r>
              <a:rPr lang="x-none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ความรู้</a:t>
            </a:r>
            <a:r>
              <a:rPr lang="x-none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ชี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วอนามัย</a:t>
            </a:r>
            <a:r>
              <a:rPr lang="x-none" sz="2000" dirty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ความ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ปลอดภัยในการ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ทำงาน) </a:t>
            </a: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ขาด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การจัดและฝึกอบรมพี่เลี้ยงในสถาน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ประกอบการ</a:t>
            </a: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ผู้บริหาร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สถานประกอบการไม่ให้ความสำคัญแก่พี่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เลี้ยง (สถานที่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และเครื่องมือในการดูแล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นักศึกษา) </a:t>
            </a: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ไม่มี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ค่าตอบแทนและสวัสดิการที่จำเป็นแก่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นักศึกษา</a:t>
            </a:r>
            <a:r>
              <a:rPr lang="x-none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endParaRPr lang="th-TH" sz="2000" dirty="0" smtClean="0">
              <a:solidFill>
                <a:srgbClr val="7030A0"/>
              </a:solidFill>
              <a:latin typeface="Browallia New"/>
              <a:cs typeface="Browallia New"/>
            </a:endParaRP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ขาด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การประเมินผลการปฏิบัติงานจริงจัง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ทำ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ให้ขาดโอกาสการคัดเลือกพนักงานใหม่เข้าองค์กร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ของตน</a:t>
            </a: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ขาด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การติดตามประเมินผลหลังการฝึก</a:t>
            </a:r>
            <a:r>
              <a:rPr lang="x-none" sz="2000" dirty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ทำให้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การปรับปรุงและการพัฒนาขาดความ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ต่อเนื่อง</a:t>
            </a:r>
          </a:p>
          <a:p>
            <a:pPr lvl="2"/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ขาด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หน่วยส่งเสริม</a:t>
            </a:r>
            <a:r>
              <a:rPr lang="th-TH" sz="2000" dirty="0" err="1">
                <a:solidFill>
                  <a:srgbClr val="7030A0"/>
                </a:solidFill>
                <a:latin typeface="Browallia New"/>
                <a:cs typeface="Browallia New"/>
              </a:rPr>
              <a:t>สห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กิจศึกษาในรูปองค์กรอิสระเพื่อสร้างความร่วมมือระหว่าง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รัฐ</a:t>
            </a:r>
            <a:r>
              <a:rPr lang="x-none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>
                <a:solidFill>
                  <a:srgbClr val="7030A0"/>
                </a:solidFill>
                <a:latin typeface="Browallia New"/>
                <a:cs typeface="Browallia New"/>
              </a:rPr>
              <a:t>สถานประกอบการ</a:t>
            </a:r>
            <a:r>
              <a:rPr lang="x-none" sz="2000" dirty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สถาบันอุดมศึกษา</a:t>
            </a:r>
            <a:r>
              <a:rPr lang="x-none" sz="2000" dirty="0" smtClean="0">
                <a:solidFill>
                  <a:srgbClr val="7030A0"/>
                </a:solidFill>
                <a:latin typeface="Browallia New"/>
                <a:cs typeface="Browallia New"/>
              </a:rPr>
              <a:t> </a:t>
            </a:r>
            <a:endParaRPr lang="th-TH" sz="2000" dirty="0" smtClean="0">
              <a:solidFill>
                <a:srgbClr val="7030A0"/>
              </a:solidFill>
              <a:latin typeface="Browallia New"/>
              <a:cs typeface="Browallia New"/>
            </a:endParaRPr>
          </a:p>
          <a:p>
            <a:pPr lvl="1">
              <a:buFont typeface="Browallia New" pitchFamily="34" charset="-34"/>
              <a:buChar char="–"/>
            </a:pP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ด้านนโยบาย </a:t>
            </a:r>
            <a:r>
              <a:rPr lang="en-US" sz="24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4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ขาด</a:t>
            </a:r>
            <a:r>
              <a:rPr lang="th-TH" sz="24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การสร้างแรงจูงใจให้สถานประกอบการเข้าร่วม</a:t>
            </a:r>
            <a:r>
              <a:rPr lang="th-TH" sz="24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โครงการ และโครงการ</a:t>
            </a:r>
            <a:r>
              <a:rPr lang="th-TH" sz="2400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4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กิจศึกษาไม่เชื่อมโยงกับการพัฒนากำลังคนของชาติ</a:t>
            </a:r>
            <a:endParaRPr lang="en-US" sz="24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32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9763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ทั้งนี้ ถ้าจะ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จัดสห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กิจศึกษาให้กว้างขวาง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คณะผู้วิจัยเห็นว่าควรทบทวนเรื่อง</a:t>
            </a: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กฎหมาย และระเบียบต่างๆ </a:t>
            </a: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การจัดตั้งองค์กรทั้งเชิงวิชาชีพ และเชิงวิชาการ</a:t>
            </a:r>
            <a:r>
              <a:rPr lang="x-none" dirty="0" smtClean="0">
                <a:latin typeface="Browallia New" pitchFamily="34" charset="-34"/>
              </a:rPr>
              <a:t> </a:t>
            </a:r>
            <a:endParaRPr lang="th-TH" dirty="0" smtClean="0">
              <a:latin typeface="Browallia New" pitchFamily="34" charset="-34"/>
            </a:endParaRP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นโยบายต้องชัดเจนและสามารถจูงใจให้แนวคิด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กิจศึกษาสามารถสู่การปฏิบัติได้อย่างจริงจัง </a:t>
            </a:r>
            <a:endParaRPr lang="en-US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34</a:t>
            </a:fld>
            <a:endParaRPr lang="th-TH"/>
          </a:p>
        </p:txBody>
      </p:sp>
      <p:sp>
        <p:nvSpPr>
          <p:cNvPr id="7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III.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โมเดล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</a:rPr>
              <a:t>การฝึกทักษะ (</a:t>
            </a:r>
            <a:r>
              <a:rPr lang="en-US" sz="3600" b="1" dirty="0">
                <a:latin typeface="Browallia New" pitchFamily="34" charset="-34"/>
                <a:cs typeface="Browallia New" pitchFamily="34" charset="-34"/>
              </a:rPr>
              <a:t>Practice School Model) :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               กรณีศึกษา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</a:rPr>
              <a:t>จากมหาวิทยาลัยเทคโนโลยีพระจอมเกล้า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ธนบุรี</a:t>
            </a:r>
            <a:endParaRPr lang="th-TH" sz="3600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6048672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ต้นแบบของโรงเรียนฝึกทักษะวิศวกรรม </a:t>
            </a:r>
            <a:r>
              <a:rPr lang="en-US" sz="2800" dirty="0" smtClean="0">
                <a:latin typeface="Browallia New" pitchFamily="34" charset="-34"/>
              </a:rPr>
              <a:t>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Engineering Practice School)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มาจากสถาบันเทคโนโลยี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แมส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สาชู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เซทส์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(MIT)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โดยจัดใน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Koch School of Chemical Engineering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เป็นเวลาเกือบหนึ่งร้อยปีมาแล้ว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มหาวิทยาลัยเทคโนโลยีพระจอมเกล้าธนบุรี (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เริ่มจัดการศึกษาลักษณะ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ตามโมเดลโรงเรียนฝึกทักษะ มาประมาณ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12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 มูลนิธิศึกษา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พัฒน์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ซึ่งเป็นมูลนิธิที่ตั้งโดยนักศึกษาเก่าของ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MIT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ในไทยและ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MIT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ให้ความสนับสนุน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ผู้ที่ผลักดันหลักสูตรทักษะวิศวกรรมที่สำคัญยิ่งคือคุณพารณ  อิศรเสนา ณ อยุธยา ในขณะที่ท่านดำรงตำแหน่งนายกสภามหาวิทยาลัยเทคโนโลยีพระจอมเกล้าธนบุรี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2541-2545)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ดร.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หริส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สูตะบุตร อดีตอธิการบดี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ดร.ศักรินทร์ ภูมิ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รัตน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ผู้อำนวยการสำนักงานพัฒนาวิทยาศาสตร์และเทคโนโลยีแห่งชาติ ขณะดำรงตำแหน่งรองอธิการบดี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คุณพารณ นอกจากจะผลักดันโครงการแล้ว ยังหาความช่วยเหลือทั้งเป็นตัวเงินและไม่เป็นเงิน และประสานงานให้มหาวิทยาลัยเกิดความร่วมมือกับกลุ่ม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อุตสาหกรรมปิโตร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เคมีและกลุ่มอุตสาหกรรมเยื่อและกระดาษ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74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</a:t>
            </a:r>
            <a:r>
              <a:rPr lang="x-none" sz="2800" dirty="0" smtClean="0">
                <a:latin typeface="Browallia New" pitchFamily="34" charset="-34"/>
              </a:rPr>
              <a:t>.</a:t>
            </a:r>
            <a:r>
              <a:rPr lang="th-TH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ทำหลักสูตรทักษะวิศวกรรมครั้งแรกเป็นหลักสูตรระดับปริญญาโทสาขาวิศวกรรมเคมี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(Chemical Engineering Practice School -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ในปี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2540 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และทำหลักสูตรฝึกทักษะอื่นต่อมาคือ </a:t>
            </a:r>
            <a:r>
              <a:rPr lang="th-TH" sz="2800" dirty="0" smtClean="0">
                <a:latin typeface="Browallia New"/>
                <a:cs typeface="Browallia New"/>
              </a:rPr>
              <a:t>ป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ริญญาโททักษะวิศวกรรมอาหาร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(Food Engineering Practice School-FEPS)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2544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ปริญญาโททักษะวิศวกรรมสาขา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Starch Engineering and Process Optimization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ปริญญาโททักษะวิทยาศาสตร์ สาขา</a:t>
            </a:r>
            <a:r>
              <a:rPr lang="th-TH" sz="2800" dirty="0" smtClean="0">
                <a:latin typeface="Browallia New"/>
                <a:cs typeface="Browallia New"/>
              </a:rPr>
              <a:t>สารสนเทศ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ชีวภาพ</a:t>
            </a:r>
            <a:r>
              <a:rPr lang="en-US" sz="2800" dirty="0" smtClean="0">
                <a:latin typeface="Browallia New" pitchFamily="34" charset="-34"/>
              </a:rPr>
              <a:t>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Bio-informatics)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ในปี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2546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ตามลำดับ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2549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เปิดหลักสูตรปริญญาโททักษะวิทยาศาสตร์ สาขาเทคโนโลยีชีวภาพ</a:t>
            </a:r>
            <a:r>
              <a:rPr lang="x-none" sz="2800" dirty="0" smtClean="0">
                <a:latin typeface="Browallia New"/>
                <a:cs typeface="Browallia New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ปี</a:t>
            </a:r>
            <a:r>
              <a:rPr lang="th-TH" sz="2800" dirty="0" smtClean="0">
                <a:latin typeface="Browallia New" pitchFamily="34" charset="-34"/>
              </a:rPr>
              <a:t>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2550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ปริญญาโททักษะสาขา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Bio-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technopreneurs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จะเห็นว่า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</a:t>
            </a:r>
            <a:r>
              <a:rPr lang="x-none" sz="2800" dirty="0" smtClean="0">
                <a:latin typeface="Browallia New" pitchFamily="34" charset="-34"/>
              </a:rPr>
              <a:t>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ประยุกต์แนวคิดโรงเรียนฝึกทักษะโดยเริ่มต้นจากสาขาวิศวกรรมศาสตร์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ต่อมาขยายสู่สาขาวิทยาศาสตร์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เทคโนโลยีและบริหาร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467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188640"/>
            <a:ext cx="6203032" cy="648072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ตารางที่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หลักสูตรการเรียนแบบโรงเรียนทักษะของ </a:t>
            </a:r>
            <a:r>
              <a:rPr lang="th-TH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มจธ.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20" cy="585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7956376" y="602128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2068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โครงสร้างการจัดการศึกษาตามแบบโรงเรียนฝึกทักษะที่มีโครงการทักษะวิศวกรรมเคมีเป็นต้นแบบคือ ในปีแรกนักศึกษาเรียนวิชาการบรรยาย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(Course work)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ในมหาวิทยาลัย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มีการเน้นกระบวนการเรียนรู้ที่เรียกว่า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/>
                <a:cs typeface="Browallia New"/>
              </a:rPr>
              <a:t>ใ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นปีที่สองนักศึกษาทำวิทยานิพนธ์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หนี่ง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ภาคการศึกษา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และอีกหนึ่งภาคการศึกษาฝึกทักษะในโรงงานอุตสาหกรรม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(Industrial Internship)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หลักการของโรงเรียนฝึกทักษะคือ ให้นักศึกษามีโอกาสฝึกทักษะที่หลากหลายใน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Affective domain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ได้แก่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การแก้ปัญหา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(Problem solving skills)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การวางแผน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(Planning)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การทำงานเป็นทีม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(Team work)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การคิดริเริ่มสร้างสรรค์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(Creative thinking skills)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และทักษะการสื่อสาร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(Communication skills)</a:t>
            </a:r>
            <a:r>
              <a:rPr lang="th-TH" sz="2800" dirty="0" smtClean="0">
                <a:latin typeface="Browallia New" pitchFamily="34" charset="-34"/>
              </a:rPr>
              <a:t>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การจัดเวิร์คชอบให้นักศึกษาพัฒนาตนเอง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(Special self-improvement workshops)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นักศึกษาจะฝึกคิด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รู้จักตนเอง เห็นคุณค่าและความสำคัญในตัวเองและผู้อื่น ฝึกคิดหาเหตุผล ฝึกการวิเคราะห์ สังเคราะห์และคิดอย่างเป็นระบบ</a:t>
            </a:r>
            <a:r>
              <a:rPr lang="x-none" sz="2800" dirty="0" smtClean="0">
                <a:latin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ผ่านกระบวนการเรียนที่ออกแบบ ให้นักศึกษามีส่วนร่วมในการใช้ความคิด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980728"/>
            <a:ext cx="8075240" cy="1368152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	โรงเรียนฝึกทักษะจะเน้นความเข้มข้น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intensity)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ของการเรียนและความเข้มข้นของการฝึก เช่น ในหลักสูตรทักษะวิศวกรรมเคมี ตามภาพที่แสดง (ภาพที่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  มีกิจกรรมการเรียนการสอนดังนี้</a:t>
            </a: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03437"/>
            <a:ext cx="8208912" cy="3301827"/>
          </a:xfrm>
        </p:spPr>
        <p:txBody>
          <a:bodyPr>
            <a:noAutofit/>
          </a:bodyPr>
          <a:lstStyle/>
          <a:p>
            <a:r>
              <a:rPr lang="th-TH" sz="2800" u="sng" dirty="0" smtClean="0">
                <a:latin typeface="Browallia New" pitchFamily="34" charset="-34"/>
                <a:cs typeface="Browallia New" pitchFamily="34" charset="-34"/>
              </a:rPr>
              <a:t>ภาคฤดูร้อน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ก่อนเข้าเรียนปริญญาโทปีที่หนึ่ง นักศึกษาเรียนภาษาอังกฤษแบบเข้มข้น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(Intensive English Course)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ทุกวันแบบต่อเนื่อง ทั้งนี้เพราะวิศวกรต้องรู้ภาษาอังกฤษ ความรู้วิชาการโลกสากลผ่านเข้าออกทางประตู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ภาษาอังกฤษ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”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ไม่ว่าจะเป็นภาษาธุรกิจ ศัพท์เทคนิค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คู่มือปฏิบัติงาน รวมทั้งการสื่อสารในวงการวิชาการตลอดจนการทำธุรกิจอุตสาหกรรมจะใช้ภาษาอังกฤษเพิ่มขึ้น นอกจากนั้นนักศึกษาจะฝึกใช้ซอฟท์แวร์ด้านจำลองระบบและกระบวนการ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(Process modeling tools)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ซึ่งเป็นเครื่องมือสำคัญของวิศวกรเคมี   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I. 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แนวทางและทฤษฎีกระบวนการเรียนรู้ของนักศึกษา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u="sng" dirty="0" smtClean="0">
                <a:latin typeface="Browallia New" pitchFamily="34" charset="-34"/>
                <a:cs typeface="Browallia New" pitchFamily="34" charset="-34"/>
              </a:rPr>
              <a:t>การเรียนปีที่หนึ่ง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นักศึกษาจะเรียนหลักสูตรบรรยายและทำ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(เป็นการเรียนแบบ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Project Based)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โดยโจทย์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มาจากบริษัทที่จะเป็นสถานีฝึกทักษะ และอาจเชื่อมกับโจทย์ฝึกทักษะในปีที่สอง เน้นการทำ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เป็นทีม เพราะเมื่อนักศึกษาจบแล้ว ต้องทำงานเป็นทีมกับคนอื่น เน้นกระบวนการสอนที่นักศึกษาต้อง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รวมหัวกันคิดและทำร่วมกัน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เน้นการเสนอรายงานทั้งแบบบรรยาย รวมถึงการเขียนรายงานทางวิชาการ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(Technical writing)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 </a:t>
            </a: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th-TH" sz="2800" u="sng" dirty="0" smtClean="0">
                <a:latin typeface="Browallia New" pitchFamily="34" charset="-34"/>
                <a:cs typeface="Browallia New" pitchFamily="34" charset="-34"/>
              </a:rPr>
              <a:t>ปีที่สอง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การเรียนแบ่งเป็นสองส่วนคือ ส่วนแรกเป็นการฝึกทักษะที่สถานีฝึกทักษะ การฝึกทักษะใช้เวลา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20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สัปดาห์ นักศึกษาทำงานเป็นทีม ทำโจทย์เทคนิค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2-3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โจทย์ที่เสนอโดยบริษัท บุคคลากรเทคนิคของบริษัทเป็นสปอนเซอร์ทางเทคนิคที่ช่วยดูแลด้านวิชาการ สนับสนุนความสะดวกในการเก็บข้อมูลและวิเคราะห์ในกระบวนการผลิตจริง ด้านมหาวิทยาลัยจะมีอาจารย์หลักประจำสถานีฝึกทักษะหรือเรียกว่า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Site director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และอาจารย์เอื้อ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(Learning facilitators)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ซึ่งนอกจากให้ความรู้ทางวิชาการแล้ว อาจารย์เอื้อยังผ่านการฝึกให้เป็นผู้สนับสนุนการเรียนรู้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อาจารย์หลักและอาจารย์เอื้ออยู่กับนักศึกษาตลอดเวลายี่สิบอาทิตย์ ช่วยนักศึกษาทั้งด้านวิชาการและการวางแผนการทำงานร่วมกับสปอนเซอร์ วิเคราะห์งาน การเสนอความก้าวหน้าให้บริษัททราบ ในส่วนที่สองคือการวิจัย ใช้โจทย์จำนวนหนึ่งจากสปอนเซอร์และทำวิจัยในมหาวิทยาลัย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 </a:t>
            </a: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670376"/>
            <a:ext cx="6912768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 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โครงสร้างการจัดการศึกษาหลักสูตรทักษะวิศวกรรมเคมี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96" y="476673"/>
            <a:ext cx="82695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ผู้เล่นสำคัญของโรงเรียนฝึกทักษะจึงประกอบด้วยส่วนของ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มหาวิทยาลัย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ที่มีอาจารย์หลักและอาจารย์เอื้อที่ทำงานเต็มเวลาในสถานีฝึกทักษะ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นักศึกษา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ที่ฝึกทักษะเต็มเวลา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ทุนสนับสนุน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จากหน่วยงานรัฐและบริษัท และ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สถานประกอบการ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ที่เป็นสถานีฝึกทักษะ กำหนดโจทย์เทคนิคเพื่อการเรียนแบบ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PBL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และโจทย์ฝึกทักษะ จัดเจ้าหน้าที่ซึ่งส่วนมากเป็นระดับผู้จัดการด้านเทคนิคดูแลนักศึกษาและอำนวยความสะดวกเพื่อฝึกทักษะในกระบวนการผลิต รับฟังการรายงานความก้าวหน้าจากนักศึกษาและให้คำแนะนำร่วมกับอาจารย์และอาจารย์เอื้อ สนับสนุนเงินทุนและสิ่งอำนวยความสะดวก เช่น ที่พักสำหรับนักศึกษาฝึกทักษะ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ดูภาพที่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3)</a:t>
            </a: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176464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ในการฝึกทักษะ ทั้งนักศึกษา อาจารย์หลัก อาจารย์เอื้อ บุคลากรเทคนิคของบริษัทต้องทำงานและเรียนรู้ร่วมกันตลอด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7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วันต่อสัปดาห์ ตลอด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20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สัปดาห์ของการฝึกทักษะ อาจารย์หลักอาจต้องเดินทางไปมาระหว่างบริษัทกับมหาวิทยาลัย เพราะอาจารย์ยังมีภาระงานที่มหาวิทยาลัย อาจารย์หลัก อาจารย์เอื้อ นักศึกษา และบุคลากรเทคนิคที่เป็นสปอนเซอร์ โจทย์ฝึกทักษะต้องปรึกษากันเรื่องแผนการทำงานทุกวัน ถอดบทเรียนและความรู้ที่ได้แต่ละวัน เพื่อวางแผนทำงานต่อไป นักศึกษาฝึกทักษะ การสรุปงาน และการนำเสนอผลงานกับอาจารย์เป็นประจำทุกวัน และต้องรายงานให้ฝ่ายเทคนิคของบริษัททราบทุกอาทิตย์ จนถึงรายงานสุดท้ายที่มีผู้บริหารระดับสูงของบริษัทและมหาวิทยาลัยร่วมฟัง</a:t>
            </a: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ดังนั้นเมื่อจบการฝึกทักษะ นักศึกษาผ่านการฝึกทักษะทำงานวิจัยเป็นทีม เปลี่ยนกันเป็นผู้นำทีมหรือผู้ร่วมทีม ฝึกทักษะการรายงานเป็นภาษาไทยและอังกฤษหลายสิบครั้ง มีการฝึกบรรยาย การทำ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Power point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การเขียนรายงานทั้งสองภาษา เป็นรายงานวิชาการ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(Technical reports)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ทั้งภาษาไทยและภาษาอังกฤษ รายงานนี้มีลักษณะเป็น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Techno-Economic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feasibility reports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ที่ฝ่ายบริษัทสามารถรับไปดำเนินการต่อ ในเรื่องที่เหมาะสม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ทั้งฝ่ายมหาวิทยาลัยและบริษัท พบว่านักศึกษาที่ผ่านการฝึกทักษะ มีความสามารถสูงในการสื่อสารทั้งภาษาไทยและภาษาอังกฤษ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ฝ่ายอุตสาหกรรมพอใจรูปแบบและผลสัมฤทธิ์ทางการเรียนแบบฝึกทักษะ และปัจจุบันสถาบันอาชีวศึกษาในอีส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เทอร์น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ซีบอร์ดนำไปปรับใช้แล้วกับนักศึกษาระดับ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ปวส.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โดยการสนับสนุนของกลุ่ม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อุตสาหกรรมปิโตร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เคมี โดยจัดเป็นหลักสูตรทักษะวิศวกรรม ระดับช่างเทคนิค (โครงการ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V-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ที่วิทยาลัยเทคนิคมาบตะพุด)</a:t>
            </a: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46</a:t>
            </a:fld>
            <a:endParaRPr lang="th-TH"/>
          </a:p>
        </p:txBody>
      </p:sp>
      <p:pic>
        <p:nvPicPr>
          <p:cNvPr id="38914" name="Picture 2" descr="http://www.maptaphutcity.go.th/UserFiles/Project/p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4005064"/>
            <a:ext cx="3347864" cy="2510898"/>
          </a:xfrm>
          <a:prstGeom prst="rect">
            <a:avLst/>
          </a:prstGeom>
          <a:noFill/>
        </p:spPr>
      </p:pic>
      <p:pic>
        <p:nvPicPr>
          <p:cNvPr id="38916" name="Picture 4" descr="http://www.khaosod.co.th/news-photo/khaosod/2010/09/edu15300953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3168352" cy="2522009"/>
          </a:xfrm>
          <a:prstGeom prst="rect">
            <a:avLst/>
          </a:prstGeom>
          <a:noFill/>
        </p:spPr>
      </p:pic>
      <p:pic>
        <p:nvPicPr>
          <p:cNvPr id="38918" name="Picture 6" descr="http://t2.gstatic.com/images?q=tbn:ANd9GcQd0LqE2MY3pfDlNx-3C0CAqTjQeAVaQpcafPww8cPjQJrGsmPaRw"/>
          <p:cNvPicPr>
            <a:picLocks noChangeAspect="1" noChangeArrowheads="1"/>
          </p:cNvPicPr>
          <p:nvPr/>
        </p:nvPicPr>
        <p:blipFill>
          <a:blip r:embed="rId4" cstate="print"/>
          <a:srcRect l="4712" r="25353"/>
          <a:stretch>
            <a:fillRect/>
          </a:stretch>
        </p:blipFill>
        <p:spPr bwMode="auto">
          <a:xfrm>
            <a:off x="6300192" y="3992001"/>
            <a:ext cx="2664296" cy="253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742384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องค์ประกอบสี่ประการของ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Practice School : KMUTT Model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55436"/>
            <a:ext cx="8380933" cy="522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กระบวนการเรียนการสอนแบบ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PBL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เป็นองค์ประกอบที่สำคัญที่ทำให้การเรียนแบบฝึกทักษะของมหาวิทยาลัยเทคโนโลยีพระจอมเกล้าธนบุรี ประสบผลสำเร็จ เนื่องจากอาจารย์มหาวิทยาลัย หากอยู่แต่ในมหาวิทยาลัยเท่านั้น  จะไม่สามารถคิดโจทย์จริงของภาคการผลิตได้เลย โจทย์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PBL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ที่ทั้งอาจารย์และนักศึกษาทำร่วมกัน ทั้ง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ที่ทำในมหาวิทยาลัยในปีที่หนึ่ง หรือโจทย์ฝึกทักษะในปีที่สอง  เป็นโจทย์ซึ่งกำหนดโดยบริษัท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 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4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บทบาทของบริษัทที่เป็นสถานีฝึกทักษะ อาจารย์      </a:t>
            </a:r>
            <a:b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ประจำสถานี อาจารย์เอื้อ และนักศึกษา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3414" b="2688"/>
          <a:stretch>
            <a:fillRect/>
          </a:stretch>
        </p:blipFill>
        <p:spPr bwMode="auto">
          <a:xfrm>
            <a:off x="827584" y="447800"/>
            <a:ext cx="7488832" cy="52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49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884368" y="5229200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marL="361950" indent="-361950" algn="l"/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Learning Domains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ของ 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Bloom’s Taxonomy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ประกอบด้วย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060848"/>
            <a:ext cx="8085584" cy="4237931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Cognitive [knowledge]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– To recall, calculate, discuss, analyze, problem solve, etc.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</a:rPr>
              <a:t>Affective [attitude] </a:t>
            </a:r>
            <a:r>
              <a:rPr lang="en-US" sz="2800" dirty="0" smtClean="0"/>
              <a:t>– To like something or someone, love, appreciate, fear, hate, worship, etc.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</a:rPr>
              <a:t>Psychomotor [skill]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– To dance, swim, dive, ski, drive a car, ride a bike,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463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792088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5 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แหล่งทุนสนับสนุนโครงการทักษะวิศวกรรมเคมี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332656"/>
            <a:ext cx="7596336" cy="569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50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668344" y="551723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5742384"/>
            <a:ext cx="6131024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6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แหล่งที่มาของโจทย์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Problem-based Learning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	ในโครงการทักษะวิศวกรรมเคมี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13" y="434762"/>
            <a:ext cx="7637611" cy="529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51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596336" y="5229200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5670376"/>
            <a:ext cx="6275040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7  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โรงงาน</a:t>
            </a:r>
            <a:r>
              <a:rPr lang="th-TH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อุตสาหกรรมปิโตร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เคมีที่เป็นสถานีฝึกทักษะ </a:t>
            </a:r>
            <a:b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	  ในโครงการทักษะวิศวกรรมเคมี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08" y="419631"/>
            <a:ext cx="7407300" cy="524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52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452320" y="5157192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992" b="11328"/>
          <a:stretch>
            <a:fillRect/>
          </a:stretch>
        </p:blipFill>
        <p:spPr bwMode="auto">
          <a:xfrm>
            <a:off x="611559" y="764704"/>
            <a:ext cx="80126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9836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8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ตัวอย่างหัวข้อฝึกทักษะ โครงการทักษะวิศวกรรมเคมี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670376"/>
            <a:ext cx="6779096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9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ตัวอย่างโจทย์ฝึกทักษะในโครงการทักษะวิศวกรรมอาหาร</a:t>
            </a:r>
            <a:b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         ในโรงงานแห่งที่หนึ่ง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     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4181"/>
            <a:ext cx="7452320" cy="52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54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524328" y="5157192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5589240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10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ตัวอย่างโจทย์ฝึกทักษะในโครงการทักษะวิศวกรรมอาหาร	  ในโรงงานแห่งที่สอง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737" y="576064"/>
            <a:ext cx="744767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55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668344" y="512176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จากภาพที่แสดงในโครงการ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FEPS (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8 - 10)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จะเห็นบริษัทชั้นนำด้าน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อุตสาหกรรมปิโตร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เคมีที่อยู่ในโครงการ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และด้านอุตสาหกรรมอาหารที่ร่วมโครงการ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FEPS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บริษัทเหล่านี้กำหนดโจทย์สำหรับการเรียนแบบ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Problem Based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โจทย์ฝึกทักษะ และเป็นสถานีฝึกทักษะ  นอกจากนั้นจะเห็นว่าตัวอย่างโจทย์ฝึกทักษะใน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อุตสาหกรรมปิโตร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เคมีจะมีโจทย์เกี่ยวกับกระบวนการกลั่นน้ำมัน ผลิตไฮโดรคาร์บอนและสารเคมีต่างๆ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ในอุตสาหกรรมอาหาร กรณีของบริษัทผลิตอาหารพร้อมรับประทานจะมีโจทย์ผลิตภัณฑ์อาหารแช่แข็ง ผลิตภัณฑ์อาหารสำเร็จรูปที่ทำสุกแล้วพร้อมบริโภคด้วยการอุ่นด้วยไมโครเวฟ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ส่วนบริษัทที่ผลิตผลิตภัณฑ์จากไก่ก็จะเป็นโจทย์เฉพาะเกี่ยวกับการแปรรูปไก่ โจทย์เหล่านี้จะเกิดไม่ได้ถ้ามหาวิทยาลัยจัดการศึกษาอยู่แต่ในสถานที่ตั้งเท่านั้น </a:t>
            </a:r>
          </a:p>
          <a:p>
            <a:pPr>
              <a:buNone/>
            </a:pP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้งนี้อาจพูดได้ว่าผลิตภัณฑ์อาหารสำเร็จรูปแช่แข็งหลายชนิดที่อุ่นกินได้ทันทีด้วยเตาอบไมโครเวฟในร้านสะดวกซื้อในปัจจุบัน รวมทั้งผลิตภัณฑ์จากไก่ที่ขายในประเทศ หรือส่งออกทำรายได้ให้ประเทศหลายร้อยหลายพันล้านบาทต่อปี ส่วนหนึ่งมาจากมันสมองจากนักศึกษา </a:t>
            </a:r>
            <a:r>
              <a:rPr lang="th-TH" sz="2800" i="1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ที่ทำงานวิจัยระยะสั้นในโครงการฝึกทักษะ </a:t>
            </a:r>
            <a:r>
              <a:rPr lang="en-US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FEPS  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endParaRPr lang="en-US" sz="2800" i="1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เนื่องจากบริษัทต้องการคำตอบเทคนิคโดยเร็ว คาดหวังว่าโจทย์การฝึกทักษะจะให้คำตอบได้ บริษัทและมหาวิทยาลัยจึงต้องกำหนดโจทย์และร่วมการดูแลนักศึกษาไปพร้อมกัน และทำงานเข้มข้นจริงจัง รายงานวิจัยระยะสั้นของโจทย์ฝึกทักษะจะอยู่ในรูปรายงานวิชาการ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(Technical reports)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และเก็บที่บริษัท   ถือว่าเป็นสมบัติเฉพาะ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(Proprietary)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และเป็นความลับทางเทคนิคของบริษัท ทั้งนี้ความถูกต้องและความเชื่อถือทางวิชาการเป็นที่ยอมรับจากบุคคลากรเทคนิคบริษัทและอาจารย์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ผู้จบการศึกษาจากหลักสูตรฝึกทักษะส่วนมากทำงานในภาคอุตสาหกรรม ดังแสดงในภาพที่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11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42384"/>
            <a:ext cx="8686800" cy="782960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11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สภาพการทำงานของผู้สำเร็จการศึกษาจากหลักสูตรทักษะวิศวกรรมเคมี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76064"/>
            <a:ext cx="688262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59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Cognitive Domain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Cognitive </a:t>
            </a:r>
            <a:r>
              <a:rPr lang="en-US" sz="28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Domain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–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การเรียนรู้ภาคความรู้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ส่วนที่เน้นกันในการศึกษาระบบ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โรงเรียน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(school-based 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education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ทั้งนี้นักเรียนนักศึกษา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ได้รับ ส่วน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ใหญ่มาจากการสอน การบรรยายของ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ครู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หรืออาจรวมถึงการสาธิตของครูด้วย  นักศึกษาจะถูกประเมินผลการ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เรียนรู้ จาก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การทำข้อสอบแบบปรนัยและอัตนัย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 </a:t>
            </a:r>
            <a:endParaRPr lang="en-US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299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112568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กล่าวโดยสรุป หลักฐานเชิงประจักษ์ของผลสำเร็จ ประการแรกของการเรียนแบบ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ตามโมเดลการฝึกทักษะของมหาวิทยาลัยเทคโนโลยีพระจอมเกล้าธนบุรี ในสี่หลักสูตรทางวิศวกรรมศาสตร์และวิทยาศาสตร์ การสนับสนุนที่ต่อเนื่องของบริษัท ประการที่สองคือ คุณภาพที่สูงของบัณฑิต ปัจจัยแห่งความสำเร็จที่สำคัญมาจากการมีส่วนร่วมที่แท้จริงในการออกแบบกระบวนการเรียนการสอน ระหว่างบริษัทและมหาวิทยาลัย รวมทั้งผลประโยชน์ที่สองฝ่ายได้รับ ที่เกิดจากการฝึกปฏิบัติโดยใช้ปัญหาจริงของบริษัท ความสำเร็จในตัวนักศึกษามาจากการใช้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Problem-based learning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ใช้แนวทาง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ซึ่งเน้นให้นักศึกษาคิดเป็น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เปิดพื้นที่ให้นักศึกษาสร้างองค์ความรู้เอง และสร้างสรรค์ผลงานเองได้</a:t>
            </a: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56584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แนวทางของโมเดลการฝึกทักษะเป็นการเรียนและฝึกแบบเข้มข้น พัฒนาทักษะที่จำเป็นในการทำงานจริง ทักษะที่เราเรียกว่า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Soft skills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ทั้งหลาย เช่น ทักษะการวางแผนงาน การคิดหาเหตุผล การแก้ปัญหา การทำงานเป็นทีม การสื่อสารกับเพื่อนร่วมงานทุกระดับในองค์กร การนำเสนอผลงาน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รวมทั้งการสร้างความเชื่อมั่นในตัวเองจากประสบการณ์จริง ล้วนเป็นสาระสำคัญที่ทำให้บริษัทเข้าร่วมโครงการ ยินยอมให้เป็น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Site stations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และให้การสนับสนุนทั้งเป็นตัวเงินและสิ่งอำนวยความสะดวก เพราะบริษัทเห็นคุณค่าของการผลิตผลงานทางเทคนิคที่มีคุณภาพที่บริษัทต้องการและได้ผลที่ใช้ได้จริง ควบคู่กับการผลิตนักศึกษาที่มีคุณภาพ  จึงอาจกล่าวได้ว่า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โมเดลการฝึกทักษะให้ประโยชน์ทั้งฝ่ายสถานประกอบการและฝ่ายสถานศึกษา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(win-win situation)</a:t>
            </a:r>
            <a:r>
              <a:rPr lang="en-US" sz="28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ทั้งนี้การเรียนรู้แบบ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ในรูปแบบอื่น  ความสำเร็จหลักมักมองที่การผลิตนักศึกษาที่มีคุณภาพ มากกว่าประโยชน์ที่ฝ่ายผู้ประกอบการได้รับ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455675"/>
            <a:ext cx="8100392" cy="6069669"/>
            <a:chOff x="611560" y="455675"/>
            <a:chExt cx="8100392" cy="606966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455675"/>
              <a:ext cx="8100392" cy="606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84712" y="5703639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Browallia New" pitchFamily="34" charset="-34"/>
                  <a:cs typeface="Browallia New" pitchFamily="34" charset="-34"/>
                </a:rPr>
                <a:t>ภาพที่</a:t>
              </a:r>
              <a:r>
                <a:rPr lang="en-US" dirty="0" smtClean="0">
                  <a:latin typeface="Browallia New" pitchFamily="34" charset="-34"/>
                  <a:cs typeface="Browallia New" pitchFamily="34" charset="-34"/>
                </a:rPr>
                <a:t> 12</a:t>
              </a:r>
              <a:endParaRPr lang="th-TH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62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825696" y="6067768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6064" y="435223"/>
            <a:ext cx="7956376" cy="5961757"/>
            <a:chOff x="576064" y="435223"/>
            <a:chExt cx="7956376" cy="596175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64" y="435223"/>
              <a:ext cx="7956376" cy="59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57864" y="5606103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Browallia New" pitchFamily="34" charset="-34"/>
                  <a:cs typeface="Browallia New" pitchFamily="34" charset="-34"/>
                </a:rPr>
                <a:t>ภาพที่</a:t>
              </a:r>
              <a:r>
                <a:rPr lang="en-US" dirty="0" smtClean="0">
                  <a:latin typeface="Browallia New" pitchFamily="34" charset="-34"/>
                  <a:cs typeface="Browallia New" pitchFamily="34" charset="-34"/>
                </a:rPr>
                <a:t> 13</a:t>
              </a:r>
              <a:endParaRPr lang="th-TH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63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596336" y="5970232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196752"/>
            <a:ext cx="807524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ตามที่กล่าวมาแล้ว แนวคิดโรงเรียนฝึกทักษะสามารถประยุกต์ในศาสตร์อื่นนอกจากวิศวกรรมศาสตร์หรืองานเทคนิค ประมาณห้าปีหลังหลักสูตรทักษะวิศวกรรมเคมี  คณะทรัพยากรชีวภาพและเทคโนโลยีร่วมกับคณะเทคโนโลยีสารสนเทศได้ทำ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หลักสูตรชีวสา</a:t>
            </a:r>
            <a:r>
              <a:rPr lang="th-TH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รสน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เทศหรือสารสนเทศชีวภาพ (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Bioinformatics)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ซึ่งเป็นศาสตร์ใหม่ที่เกิดจากการ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converge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ความรู้ด้าน  พันธุวิศวกรรมและเทคโนโลยี </a:t>
            </a:r>
            <a:endParaRPr lang="en-US" sz="2800" i="1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5670376"/>
            <a:ext cx="7715200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14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สถานที่ฝึกทักษะวิจัยวิทยาศาสตร์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(Science Practice School)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	  ตามหลักสูตรชีวสา</a:t>
            </a:r>
            <a:r>
              <a:rPr lang="th-TH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รสน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เทศ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(Bioinformatics)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1059"/>
            <a:ext cx="6912768" cy="54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5576" y="404664"/>
            <a:ext cx="7632848" cy="5930771"/>
            <a:chOff x="755576" y="404664"/>
            <a:chExt cx="7632848" cy="59307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404664"/>
              <a:ext cx="7632848" cy="593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11304" y="5787206"/>
              <a:ext cx="11250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Browallia New"/>
                  <a:cs typeface="+mj-cs"/>
                </a:rPr>
                <a:t>ภาพที่</a:t>
              </a:r>
              <a:r>
                <a:rPr lang="en-US" dirty="0" smtClean="0">
                  <a:latin typeface="Browallia New"/>
                  <a:cs typeface="+mj-cs"/>
                </a:rPr>
                <a:t> 15</a:t>
              </a:r>
              <a:endParaRPr lang="th-TH" dirty="0">
                <a:latin typeface="Browallia New"/>
                <a:cs typeface="+mj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สารสนเทศ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ทำให้สามารถในการถอด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ระหัส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พันธุกรรมมนุษย์ในปี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2546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เราถอดรหัสสามพันล้านตัวอักษรในโครโมโซมมนุษย์ และแสดงว่าประกอบด้วยอักษร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base)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เพียงสี่ตัว จาก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ระหัส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สี่ตัวนำมาสู่การสร้างโปรตีน เซลล์ อวัยวะ และระบบชีวิต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แนวคิดและกระบวนการฝึกทักษะทางวิศวกรรมและช่าง ถูกเปลี่ยนเป็นกระบวนการฝึกทักษะวิจัยทางวิทยาศาสตร์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สถานที่ฝึกทักษะเปลี่ยนจากโรงงานอุตสาหกรรมเป็นห้องปฏิบัติการวิจัยระดับสูงทั่วโลก สิ่งที่น่าสังเกตคือ งานด้านสารสนเทศชีวภาพในประเทศยังมีน้อย ผู้จบการศึกษาและผ่านการฝึกทักษะวิจัยจึงไปทำงานในต่างประเทศ แต่สภาพการณ์จะเปลี่ยนไป เมื่อประเทศไทยใช้ศาสตร์นี้ในด้านวิทยาศาสตร์การแพทย์  วิทยาศาสตร์การเกษตรเพิ่มขึ้น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037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16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บทเรียนจากโครงการทักษะวิศวกรรมในสิบปี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507" r="3002" b="4007"/>
          <a:stretch>
            <a:fillRect/>
          </a:stretch>
        </p:blipFill>
        <p:spPr bwMode="auto">
          <a:xfrm>
            <a:off x="971600" y="476672"/>
            <a:ext cx="727876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68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668344" y="5328592"/>
            <a:ext cx="64807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การฝึกทักษะวิศวกรรมแบบการเรียนรู้ด้วยการสร้างสรรค์ด้วยปัญญา </a:t>
            </a:r>
            <a:br>
              <a:rPr lang="th-TH" sz="32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3200" b="1" dirty="0" smtClean="0">
                <a:latin typeface="Browallia New" pitchFamily="34" charset="-34"/>
                <a:cs typeface="Browallia New" pitchFamily="34" charset="-34"/>
              </a:rPr>
              <a:t> - Engineering Practice School)</a:t>
            </a:r>
            <a:endParaRPr lang="th-TH" sz="3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นอกจากการสร้างคนใหม่เข้าทำงานแล้ว การพัฒนาคนที่กำลังทำงานและมีประสบการณ์การทำงานมาแล้วระยะหนึ่งเป็นเรื่องที่มหาวิทยาลัยเทคโนโลยีพระจอมเกล้าธนบุรีพิจารณาอย่างจริงจัง มหาวิทยาลัยถูกอุตสาหกรรมถามว่า จะพัฒนาผู้ทำงานควบคุมกระบวนการผลิตที่มีมูลค่านับพันล้านนับหมื่นล้านบาทและเดินเครื่องยี่สิบสี่ชั่วโมงตลอดเวลาได้อย่างไร ผู้ทำงานเหล่านี้มักมีพื้นฐานเป็นช่างเทคนิคไม่ใช่วิศวกร ทำอย่างไรช่วยให้บุคลากรเหล่านี้พัฒนาทักษะการแก้ปัญหา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Problem solving skills)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คิดเปลี่ยนแปลงได้ แก้ปัญหาใหม่ได้ เริ่มสิ่งใหม่ได้ ไม่ใช่เพียงอ่านคู่มือ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manual)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เพื่อเดินเครื่องและซ่อมเครื่องอย่างเดียว   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69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owallia New" pitchFamily="34" charset="-34"/>
                <a:cs typeface="Browallia New" pitchFamily="34" charset="-34"/>
              </a:rPr>
              <a:t>Affective Domain</a:t>
            </a:r>
            <a:endParaRPr lang="th-TH" sz="6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Affective Domain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หรือการเรียนรู้ที่สัมพันธ์กับการหาเหตุผล วิเคราะห์สังเคราะห์ รวมถึงการปรับเปลี่ยน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นิสัย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พฤติกรรม ความเชื่อ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จาก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ประสบการณ์การแก้ปัญหาด้วยตัวเอง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เรียนรู้เกี่ยวกับพฤติกรรมของตัวเอง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เรียนรู้เชิง 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Affective Domain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เกิดจากการแลกเปลี่ยนความคิดเห็น การพูดคุย การสังเคราะห์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แยกแยะ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รวมทั้ง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เรื่องคุณธรรม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จริยธรรม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</a:rPr>
              <a:t>ก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าร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จัดกิจกรรมเน้นให้ผู้เรียนพัฒนาความเชื่อ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(beliefs)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การตัดสินใจ </a:t>
            </a:r>
            <a:endParaRPr lang="th-TH" sz="2800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i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นักศึกษา</a:t>
            </a:r>
            <a:r>
              <a:rPr lang="th-TH" sz="2800" i="1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ไทย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ในระดับสูงโดยเฉพาะอุดมศึกษา</a:t>
            </a:r>
            <a:r>
              <a:rPr lang="th-TH" sz="2800" i="1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มีโอกาสได้ฝึก</a:t>
            </a:r>
            <a:r>
              <a:rPr lang="th-TH" sz="2800" i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ประสบการณ์การเรียนรู้และมีการเรียนรู้แบบ</a:t>
            </a:r>
            <a:r>
              <a:rPr lang="th-TH" sz="2800" i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นี้ </a:t>
            </a:r>
            <a:r>
              <a:rPr lang="th-TH" sz="2800" i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น้อย</a:t>
            </a:r>
            <a:r>
              <a:rPr lang="th-TH" sz="2800" i="1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มาก </a:t>
            </a:r>
            <a:endParaRPr lang="th-TH" sz="2800" i="1" u="sng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862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17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บริษัทที่เข้าร่วมโครงการ </a:t>
            </a:r>
            <a:r>
              <a:rPr lang="en-US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Chemical Engineering    	  Practice School (C-</a:t>
            </a:r>
            <a:r>
              <a:rPr lang="en-US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5405"/>
            <a:ext cx="8002608" cy="517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70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812360" y="5013176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888432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ในการจัดหลักสูตรเพื่อพัฒนาคนที่กำลังทำงานและมีประสบการณ์การทำงาน   มหาวิทยาลัยได้ใช้หลักการเรียนรู้ตามแนว </a:t>
            </a:r>
            <a:r>
              <a:rPr lang="en-US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ควบคู่กับการฝึกทักษะ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คุณพารณ </a:t>
            </a:r>
            <a:r>
              <a:rPr lang="th-TH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อิสร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เสนา ณ อยุธยา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เป็นผู้สนับสนุนและหาความช่วยเหลือให้มหาวิทยาลัยทำหลักสูตรทักษะวิศวกรรมเคมีสำหรับคนทำงาน  คุณพารณ แปลศัพท์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ว่า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”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การเรียนรู้แบบสร้างสรรค์ด้วยปัญญา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”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มหาวิทยาลัยเทคโนโลยีพระจอมเกล้าธนบุรี เรียกโมเดลหลักสูตรเพื่อพัฒนาคนที่กำลังทำงาน ที่มีการฝึกทักษะและการเรียนรู้ตามแนว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ว่า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en-US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Practice School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หรือ 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C-Practice School</a:t>
            </a:r>
            <a:r>
              <a:rPr lang="en-US" sz="28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“</a:t>
            </a:r>
            <a:endParaRPr lang="th-TH" sz="2800" b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2543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จัดหลักสูตรให้ผู้ทำงานใน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อุตสาหกรรมปิโตร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เคมี เรียกว่า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”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Constrcutionism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Chemical Engineering Practice School (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C-</a:t>
            </a:r>
            <a:r>
              <a:rPr lang="en-US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)”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หลังจากนั้นอีก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2-3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ก็ทำหลักสูตรสำหรับอุตสาหกรรมเยื่อและกระดาษ เรียก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C-Pulp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”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โดยมี ดร.อภิชัย เทิดเทียนวงษ์ มหาวิทยาลัยเทคโนโลยีพระจอมเกล้าธนบุรี เป็นอาจารย์ที่จับเรื่องการเรียนรู้อย่างจริงจัง ต่อมาเครือซีเมนต์ไทยได้นำเทคนิค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ไปพัฒนาหลักสูตรสำหรับกลุ่มซีเมนต์และผลิตภัณฑ์เรียก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“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C-Cement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”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72</a:t>
            </a:fld>
            <a:endParaRPr lang="th-TH"/>
          </a:p>
        </p:txBody>
      </p:sp>
      <p:pic>
        <p:nvPicPr>
          <p:cNvPr id="103427" name="Picture 3" descr="D:\Photo_2008\2008_11_12_CPulp9\DSCN1970.JPG"/>
          <p:cNvPicPr>
            <a:picLocks noChangeAspect="1" noChangeArrowheads="1"/>
          </p:cNvPicPr>
          <p:nvPr/>
        </p:nvPicPr>
        <p:blipFill>
          <a:blip r:embed="rId2" cstate="print"/>
          <a:srcRect l="21980" t="20687" r="27595" b="41387"/>
          <a:stretch>
            <a:fillRect/>
          </a:stretch>
        </p:blipFill>
        <p:spPr bwMode="auto">
          <a:xfrm>
            <a:off x="1020696" y="4509120"/>
            <a:ext cx="3191264" cy="1800200"/>
          </a:xfrm>
          <a:prstGeom prst="rect">
            <a:avLst/>
          </a:prstGeom>
          <a:noFill/>
        </p:spPr>
      </p:pic>
      <p:pic>
        <p:nvPicPr>
          <p:cNvPr id="103428" name="Picture 4" descr="D:\Photo_2007\2007_02_08_Cpulp\DSCF0612.JPG"/>
          <p:cNvPicPr>
            <a:picLocks noChangeAspect="1" noChangeArrowheads="1"/>
          </p:cNvPicPr>
          <p:nvPr/>
        </p:nvPicPr>
        <p:blipFill>
          <a:blip r:embed="rId3" cstate="print"/>
          <a:srcRect l="14844" t="25781" r="17187" b="20313"/>
          <a:stretch>
            <a:fillRect/>
          </a:stretch>
        </p:blipFill>
        <p:spPr bwMode="auto">
          <a:xfrm>
            <a:off x="4572000" y="4509120"/>
            <a:ext cx="3456384" cy="182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432048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พัฒนาโดย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Prof. Seymour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Papert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Media Lab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MIT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โดยมีฐานจากหลักการเรียนรู้แบบ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Constructivism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หลักการ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นำมาเผยแพร่ในประเทศไทยเมื่อต้นทศวรรษ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2540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โดยคุณพารณ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อิสร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เสนา ณ อยุธยา ซึ่งเห็นว่า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การเรียนรู้ต้องเปลี่ยนจากการสอนโดยครู (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teacher teaching)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เป็นการเรียนรู้ที่ผู้เรียนเป็นสำคัญ (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learner learning)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คุณพารณได้นำ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Prof.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Papert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และนักวิชาการจาก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Media Lab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ในขณะนี้นักจิตวิทยาการเรียนรู้เข้าใจว่าการเรียนรู้เกิดขึ้นได้อย่างมากขึ้น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เสนอหลักการว่า ถ้ามนุษย์จะสร้างความรู้ได้  มนุษย์ต้องสร้าง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(Construct)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สิ่งที่เป็นวัตถุ (รูปธรรม) หรือสร้างความคิด (นามธรรม)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ทั้งนี้สิ่งสำคัญคือของช่วยคิด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/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สิ่งช่วยการคิด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(object to think with)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รวมทั้งสภาพแวดล้อมของการเรียนรู้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(Learning environment)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และกลไกสนับสนุนการเรียนรู้ ในสมัยหนึ่งของช่วยคิด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/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สิ่งที่ช่วยคิดอาจเป็นวัตถุสิ่งของ อุปกรณ์การทดลอง ปัจจุบันคอมพิวเตอร์เป็นสิ่งช่วยคิดที่มีพลังสูง สามารถช่วยทำ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simulation, modeling, debugging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ความคิด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Prof.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Papert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ออกแบบการเรียนรู้ที่ใช้คอมพิวเตอร์เป็นของช่วยคิด ตามหลัก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สถานศึกษาที่มีเพียงแค่การบรรยาย ห้องปฏิบัติการ หรือสตูดิโอ ไม่เพียงพอต่อการพัฒนาการเรียนรู้ของผู้เรียน ผู้เรียนรู้ได้ดีต้องมีทางเลือก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(choices)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มีความสนใจหรือฉันทะ มีแรงบันดาลใจ มีการร่วมแรงร่วมใจ มีส่วนร่วม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(involvement)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ในการสร้างความรู้ รวมทั้งตระหนักว่าการเรียนรู้นั้นมีความหมาย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(meaningful)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สำหรับชีวิตและอนาคตของตน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617"/>
            <a:ext cx="8229600" cy="557748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ในกลุ่มผู้เรียนที่ทำงานแล้วของ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C-Practice School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มหาวิทยาลัยช่วยให้นักศึกษาเข้าใจว่าจะเรียนรู้ได้อย่างไรรู้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(Learn how to learn)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จากหลัก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ผู้เรียนที่ทำงานแล้วมีความหลากหลาย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Diversity)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ทั้งทักษะ มาจากหลายบริษัท หลายโรงงาน หลายกระบวนการผลิต หลายภาค หลายจังหวัด มีทักษะและความชำนาญต่างกัน ดังนั้นการนำความหลากหลายของทักษะ ประสบการณ์ ความรู้ มาแลกเปลี่ยนระหว่างผู้เรียนด้วยกัน ระหว่างครูกับนักเรียน ในบรรยากาศแบบกัลยาณมิตร ในบรรยากาศการเรียนรู้ร่วมกันที่ดี    เปิดพื้นที่ เปิดโอกาสให้ผู้เรียนได้คิด สร้างองค์ความรู้เอง และปฏิบัติเอง รวมหัวกันคิด รวมหัวกันแก้ปัญหา หาทางออกและรังสรรค์ผลงานร่วมกัน ทำให้ผู้เรียนรู้ว่าความหมายของการเรียนคืออะไร เรียนไปเพื่ออะไร 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787208" cy="1143000"/>
          </a:xfrm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ภาพที่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18 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ตัวอย่างโจทย์ฝึกทักษะในโครงการ </a:t>
            </a:r>
            <a:r>
              <a:rPr lang="en-US" sz="2800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-Chemical 	   Engineering Practice School</a:t>
            </a:r>
            <a:endParaRPr lang="th-TH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831" b="5319"/>
          <a:stretch>
            <a:fillRect/>
          </a:stretch>
        </p:blipFill>
        <p:spPr bwMode="auto">
          <a:xfrm>
            <a:off x="1080120" y="332656"/>
            <a:ext cx="70922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76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740352" y="5229200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4752528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อย่างไรก็ตาม นอกจากคอมพิวเตอร์แล้ว อาจารย์หลักและอาจารย์เอื้อต้องหาตัวช่วยคิดอื่นหรือ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Objects to think with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ให้ผู้เรียน ตัวช่วยให้เกิดการเรียนรู้การพัฒนาการคิดอย่างเป็นระบบ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(Systemic thinking)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ก็คือ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นั้นเอง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โปรเจ็ค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เป็นโจทย์จริงจากการทำงานของผู้เรียนซึ่งเลือกโจทย์ เป็นโจทย์หรือปัญหา ที่ผู้เรียนและอาจารย์ต้องมีปฏิสัมพันธ์กัน หาคำตอบร่วมกัน จากตัวอย่างที่แสดงจะเห็นว่าโจทย์ฝึกทักษะของ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C-Practice School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เป็นโจทย์ที่มีลักษณะปฏิบัติหน้างาน หรือหน้ากระบวนการผลิต มากกว่าโจทย์เทคนิคที่สูงเช่น ของ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Practice School 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การพัฒนาคนที่ทำงานแล้วไม่สามารถใช้เวลายาวนานได้เช่นหลักสูตรอุดมศึกษาศึกษาทั่วไป บริษัทไม่อาจดึงคนออกจากกระบวนการผลิตได้นานเป็นปีโดยไม่เกิดความสูญเสียในผลิตภาพ ดังนั้นโครงสร้างของหลักสูตร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C- Practice School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จึงจัดไม่เกินหนึ่งปี ประกอบด้วยเนื้อหาวิชาพื้นฐานที่จำเป็น เช่นคณิตศาสตร์ประยุกต์ วิศวกรรมพื้นฐาน ภาษาอังกฤษ วิชาชีพที่สำคัญ เช่น การควบคุมกระบวนการและเครื่องมือวัด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Process control and instrumentation)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การจัดการทางวิศวกรรม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Engineering management)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รวมทั้งกระบวนการเรียนรู้แบบ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การสร้างทักษะ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soft skills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เช่นการคิดเป็น แก้ปัญหาเป็น การสื่อความ เป็นต้น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665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นอกจากนั้นจำเป็นที่ต้องเน้นว่า การประเมินผลผู้เรียนตามแบบ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C-Practice School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กว้างกว่าการประเมินเฉพาะภาคความรู้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(knowledge)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ที่ใช้ในหลักสูตรวิชาการ รวมทั้งมีระบบการประเมินที่จริงจัง มีการประเมินทักษะเชิงคุณภาพหลากมิติ และใช้วิธีการหลายรูปแบบ เช่น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การสังเกต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(Discussion and Reflection)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แฟ้มสะสมงาน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(Portfolio)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รายงาน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(Report)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การนำเสนอ</a:t>
            </a:r>
            <a:r>
              <a:rPr lang="en-US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(Presentation)</a:t>
            </a:r>
            <a:endParaRPr lang="th-TH" sz="2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79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ระบบการเรียนในโรงเรียนและสถานศึกษาปัจจุบัน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นักเรียนจะถูกสอนแต่มิติความรู้  ส่วนมิติการพัฒนาความคิด  การพัฒนาทัศนคติ การแยกแยะความถูกผิด การคิดริเริ่มสร้างสรรค์ ทั้งสภาพครอบครัวและสถานศึกษาให้ความสำคัญน้อยมาก</a:t>
            </a:r>
          </a:p>
          <a:p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มีข้อสังเกต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ว่านักเรียนไทยเมื่อยัง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เยาว์วัย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ครอบครัวและโรงเรียนให้ความสำคัญกับ 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Affective domain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มาก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เด็กไทย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เป็นเด็กที่มีสัมมา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คารวะ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มีน้ำใจ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ความสื่อสัตย์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เติบโต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ขึ้น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การศึกษา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ในระบบโรงเรียนเน้น 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Cognitive domain 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แต่ด้าน สัมมา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คารวะ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น้ำใจ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ความ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สื่อสัตย์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ลดลง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ใน</a:t>
            </a:r>
            <a:r>
              <a:rPr lang="th-TH" sz="2800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โรงเรียนในชนบท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นั้น แม้ว่า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ผลการวัดความรู้ความสามารถด้าน 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Cognitive domain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จะด้อยกว่าเด็กเมือง</a:t>
            </a:r>
            <a:r>
              <a:rPr lang="x-none" sz="2800" dirty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แต่ยัง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เห็น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ว่า </a:t>
            </a:r>
            <a:r>
              <a:rPr lang="th-TH" sz="2800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มีการรักษา</a:t>
            </a:r>
            <a:r>
              <a:rPr lang="th-TH" sz="2800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ส่วน </a:t>
            </a:r>
            <a:r>
              <a:rPr lang="en-US" sz="2800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Affective domain </a:t>
            </a:r>
            <a:r>
              <a:rPr lang="th-TH" sz="2800" u="sng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ไว้ได้ดีอยู่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ดีกว่า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ในเมืองมาก</a:t>
            </a:r>
            <a:endParaRPr lang="en-US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99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การทำงานร่วมกับภาคการผลิตตามหลักสูตร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Practice School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C-Practice School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 ทำให้อาจารย์ของมหาวิทยาลัยเทคโนโลยีพระจอมเกล้าธนบุรีได้ฝึกวัฒนธรรมการทำงานของภาคอุตสาหกรรม การเก็บความลับทางธุรกิจ การทำโจทย์เทคนิคของกระบวนการอุตสาหกรรมจริง ทำวิจัยร่วมกับคนในอุตสาหกรรมจริง ตัวอย่างเช่น การลดการปล่อยแก๊สจากโรงงาน การลดปริมาณการใช้น้ำ การลดวัตถุดิบ การเพิ่มประสิทธิภาพ ทำให้เกิดการลดต้นทุน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Cost saving)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กับการเพิ่มผลิตภาพ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Productivity)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อย่างไร การศึกษาความเป็นไปได้เบื้องต้นทางเทคนิค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เศรษฐศาสตร์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Pre-feasibility study)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ของโจทย์เทคนิคได้ จัดทำรายงานเทคนิคให้บริษัทสถานีฝึกทักษะได้ ใช้เวลาจำกัดระยะเวลาสั้น  ไม่ยืดเยื้อ ต้องมีข้อเสนอแนะที่เป็นรูปธรรมที่บริษัทนำไปใช้ได้ เหล่านี้ล้วนแต่เป็นสิ่งท้าทายให้แก่อาจารย์ นักวิชาการ นักวิจัย และนักศึกษาของมหาวิทยาลัยเทคโนโลยีพระจอมเกล้าธนบุรี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6004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มีการประมาณว่าภายในหกปีแรกของโครงการ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C-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ChEPS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คำตอบจากโจทย์การฝึกทักษะจะสามารถช่วยบริษัทลดค่าใช้จ่ายและเพิ่มผลิตภาพเป็นมูลค่าสะสมประมาณ </a:t>
            </a:r>
            <a:r>
              <a:rPr lang="th-TH" sz="2800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หกร้อยล้านบาท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ในขณะที่สามปีแรกของโครงการ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C-Pulp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ตัวเลขความเป็นไปได้ของการลดค่าใช้จ่ายและเพิ่มผลิตภาพเป็นประมาณ </a:t>
            </a:r>
            <a:r>
              <a:rPr lang="th-TH" sz="2800" u="sng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สี่สิบล้านบาท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ทั้งนี้ทราบว่าบริษัทที่เข้าร่วมโครงการได้ใช้ผลจากโครงการฝึกทักษะ สภาวะการได้ประโยชน์ควบคู่กัน (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win-win)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ทั้งสถาบันการศึกษาและและบริษัทที่เป็นสถานีฝึกทักษะ จะเป็นพลังขับที่สำคัญของการเรียนรู้แบบ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ตามโมเดลทักษะวิศวกรรม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โดยสรุปแล้ว รูปแบบ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มีหลากหลายโมเดล หลากลักษณะการบูร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ณา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 ทำได้หลายระดับ ที่มหาวิทยาลัยเทคโนโลยีราชมงคลสามารถนำไปประยุกต์ใช้ได้ มหาวิทยาลัยเทคโนโลยีราชมงคลมีความหลากความเชี่ยวชาญจึงไม่จำเป็นต้องทำเหมือนกัน ใครเป็นแช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มเปี้ยน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โมเดลใด ก็ทำให้เกิดชุมชนนักปฏิบัติ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(Community of Practice)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สำหรับโมเดลนั้นๆ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มทร.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บางแห่งอาจ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จัดสห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กิจศึกษา บางแห่งอาจจัดทวิภาคีในระดับ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ปวส.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บางแห่งอาจใช้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Problem-based, Project-based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ในระดับปริญญาตรี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ทั้งนี้มหาวิทยาลัยเทคโนโลยีราชมงคล จะต้องคำนึงถึงลูกค้ารายใหญ่หรือผู้เรียนหลัก ที่มีความสำคัญมากขึ้นในอนาคตคือ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ผู้ที่กำลังทำงาน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จากการที่คนเกิดน้อยลง คนสูงอายุเพิ่มขึ้น คนทำงานต้องมีประสิทธิภาพมากขึ้น ผู้ที่กำลังทำงานต้องการเรียนรู้ และการฝึกต่อเนื่อง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(Retool, Retrain)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การพัฒนาบุคคลที่กำลังทำงานควรใช้รูปแบบ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มากกว่ารูปแบบเน้นความรู้วิชาการที่ใช้กันอยู่ในอุดมศึกษา รูปแบบ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จะช่วยรักษาคนไว้ในงานในระหว่างการพัฒนา รักษาคนให้อยู่ในสายงานนั้นๆ ต่อไป</a:t>
            </a:r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4056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ขณะนี้มหาวิทยาลัยส่วนมากยังใช้เวลาและทรัพยากรกับการสร้างคนใหม่เข้าทำงาน ยังใช้หลักสูตรเชิงวิชาการ ที่ไม่ให้คุณค่ากับการเรียนรู้จากประสบการณ์  แต่อนาคตจะเปลี่ยนและจะต้องเปลี่ยน เรายังไม่ได้คิดจริงจังว่าบุคคลากรในวัยทำงานต้องการการพัฒนาความรู้และทักษะใด เราต้องลงมือทำจริงตั้งแต่วันนี้เพื่อพัฒนาคนที่กำลังทำงาน จริงจังกับความต้องการของผู้ใช้ผลผลิตของมหาวิทยาลัย ตอบโจทย์ให้ได้ภายในเวลากำหนด ถ้าเราเริ่มจากวันนี้อย่างจริงจังร่วมกันทั้ง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9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มหาวิทยาลัยแล้ว มหาวิทยาลัยเทคโนโลยีราชมงคลจะเป็นมหาวิทยาลัยที่ไม่ต้องกลัวว่าจะไม่มีความสำคัญ ในระบบอุดมศึกษาของไทย แต่หากเราไม่ทำเราน่าจะกลัวถึงการหมดความสำคัญ</a:t>
            </a:r>
            <a:endParaRPr lang="en-US" sz="2800" i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ขอฝากว่าหากงานวิจัยของทีม 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มทร.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ธัญบุรี ที่รองอธิการบดีอาจารย์ปานเพชรทำแล้วเสร็จ ทั้งเก้ามหาวิทยาลัยน่าจะนำไปใช้ประโยชน์ ควรชวนกันทำโครงการนำร่องหลักสูตรแบบ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WIL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สร้างบัณฑิตนักปฏิบัติที่มีความรู้และความสามารถ มีความคิดสร้างสรรค์ เรียนรู้ได้ต่อเนื่อง ตามเจตนารมณ์ของมหาวิทยาลัย </a:t>
            </a:r>
          </a:p>
          <a:p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สิ่งที่น่ายินดีก็คือสภาการศึกษาได้ให้ความสำคัญของหลักสูตรการจัดการศึกษาในเชิง</a:t>
            </a:r>
            <a:r>
              <a:rPr lang="th-TH" sz="2800" dirty="0" err="1" smtClean="0">
                <a:latin typeface="Browallia New" pitchFamily="34" charset="-34"/>
                <a:cs typeface="Browallia New" pitchFamily="34" charset="-34"/>
              </a:rPr>
              <a:t>บูรณา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การกับการทำงาน ตามแนวทางที่มหาวิทยาลัยเทคโนโลยีราชมงคลกำลังสนใจเช่นกัน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7030A0"/>
                </a:solidFill>
              </a:rPr>
              <a:t>    </a:t>
            </a:r>
            <a:r>
              <a:rPr lang="th-TH" b="1" dirty="0" err="1" smtClean="0">
                <a:solidFill>
                  <a:srgbClr val="7030A0"/>
                </a:solidFill>
              </a:rPr>
              <a:t>กิติกรรมประกาศ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ขอขอบคุณ ดร.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กฤษณ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พงศ์ กีรติกร สำหรับข้อมูลในการบรรยายส่วนใหญ่ และคำแนะนำที่มีคุณประโยชน์อย่างยิ่ง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ขอขอบคุณ นักวิชาการจำนวนมากที่กรุณาให้ข้อมูลที่ใช้ในการบรรยาย ได้แก่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ด้านการจัดการศึกษาในเชิง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บูรณา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การกับการทำงาน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มาจากการวิจัยของ ดร</a:t>
            </a:r>
            <a:r>
              <a:rPr lang="x-none" dirty="0" smtClean="0">
                <a:latin typeface="Browallia New" pitchFamily="34" charset="-34"/>
              </a:rPr>
              <a:t>.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ปาน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เพ็ชร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ชนินทร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และคณะ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มทร.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ธัญบุรี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ภายใต้โครงการ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Thai-US Education Roundtable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ของสภาการศึกษา </a:t>
            </a:r>
            <a:endParaRPr lang="en-US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ขอขอบคุณ บุคลากรของ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ได้แก่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ดร</a:t>
            </a:r>
            <a:r>
              <a:rPr lang="x-none" dirty="0" smtClean="0">
                <a:latin typeface="Browallia New" pitchFamily="34" charset="-34"/>
              </a:rPr>
              <a:t>.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ฮองมิง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คู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คุณสรัญญา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ทองเล็ก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(Chemical Engineering Practice School);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ดร</a:t>
            </a:r>
            <a:r>
              <a:rPr lang="x-none" dirty="0" smtClean="0">
                <a:latin typeface="Browallia New" pitchFamily="34" charset="-34"/>
              </a:rPr>
              <a:t>.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อภิชัย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เทอด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เทียนวงษ์</a:t>
            </a:r>
            <a:r>
              <a:rPr lang="x-none" dirty="0" smtClean="0">
                <a:latin typeface="Browallia New" pitchFamily="34" charset="-34"/>
              </a:rPr>
              <a:t> </a:t>
            </a:r>
            <a:r>
              <a:rPr lang="en-US" dirty="0" smtClean="0">
                <a:latin typeface="Browallia New" pitchFamily="34" charset="-34"/>
              </a:rPr>
              <a:t>(</a:t>
            </a:r>
            <a:r>
              <a:rPr lang="en-US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Chemical Engineering Practice School, </a:t>
            </a:r>
            <a:r>
              <a:rPr lang="en-US" dirty="0" err="1" smtClean="0">
                <a:latin typeface="Browallia New" pitchFamily="34" charset="-34"/>
                <a:cs typeface="Browallia New" pitchFamily="34" charset="-34"/>
              </a:rPr>
              <a:t>Constructionism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Pulp Practice School);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ดร</a:t>
            </a:r>
            <a:r>
              <a:rPr lang="x-none" dirty="0" smtClean="0">
                <a:latin typeface="Browallia New" pitchFamily="34" charset="-34"/>
              </a:rPr>
              <a:t>.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มณฑิ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รา นพรัตน์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(Food Engineering Practice School);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ดร</a:t>
            </a:r>
            <a:r>
              <a:rPr lang="x-none" dirty="0" smtClean="0">
                <a:latin typeface="Browallia New" pitchFamily="34" charset="-34"/>
              </a:rPr>
              <a:t>.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วริน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ธร สงค์สิริ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(Water Engineering);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อาจารย์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บุษ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ยา บุนนาค และ ดร</a:t>
            </a:r>
            <a:r>
              <a:rPr lang="x-none" dirty="0" smtClean="0">
                <a:latin typeface="Browallia New" pitchFamily="34" charset="-34"/>
              </a:rPr>
              <a:t>.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สุภา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ภรณ์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ชีวะธนรักษ์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(Bioinformatics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Biotechnology Practice School)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ขอขอบคุณ อาจารย์เอกรัฐ รวยรวย สำหรับข้อมูล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WIL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ของ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มจธ.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5496" y="44624"/>
          <a:ext cx="9144001" cy="6858000"/>
        </p:xfrm>
        <a:graphic>
          <a:graphicData uri="http://schemas.openxmlformats.org/presentationml/2006/ole">
            <p:oleObj spid="_x0000_s5124" name="ภาพนิ่ง" r:id="rId3" imgW="4571972" imgH="3429047" progId="PowerPoint.Slide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152400"/>
            <a:ext cx="8437562" cy="1974850"/>
            <a:chOff x="306619" y="2889200"/>
            <a:chExt cx="8438237" cy="1974900"/>
          </a:xfrm>
        </p:grpSpPr>
        <p:pic>
          <p:nvPicPr>
            <p:cNvPr id="5" name="Picture 1" descr="IMG_67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619" y="2895550"/>
              <a:ext cx="2681502" cy="1965375"/>
            </a:xfrm>
            <a:prstGeom prst="rect">
              <a:avLst/>
            </a:prstGeom>
            <a:ln>
              <a:noFill/>
            </a:ln>
            <a:effectLst>
              <a:outerShdw blurRad="190500" sx="105000" sy="105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1" descr="100_18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694" y="2900313"/>
              <a:ext cx="2648162" cy="1963787"/>
            </a:xfrm>
            <a:prstGeom prst="rect">
              <a:avLst/>
            </a:prstGeom>
            <a:ln>
              <a:noFill/>
            </a:ln>
            <a:effectLst>
              <a:outerShdw blurRad="190500" sx="105000" sy="105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863" y="2889200"/>
              <a:ext cx="2686265" cy="19733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200" y="2209800"/>
            <a:ext cx="8969375" cy="1682750"/>
            <a:chOff x="71438" y="5143500"/>
            <a:chExt cx="8969375" cy="1682750"/>
          </a:xfrm>
        </p:grpSpPr>
        <p:pic>
          <p:nvPicPr>
            <p:cNvPr id="9" name="Picture 11" descr="cann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4350" y="5146675"/>
              <a:ext cx="2176463" cy="1662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13" descr="PIC_0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5148263"/>
              <a:ext cx="2195513" cy="16684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4" descr="DSC_029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38" y="5143500"/>
              <a:ext cx="2117725" cy="1682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5" descr="DSC0169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5148263"/>
              <a:ext cx="2182813" cy="1654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" name="Group 12"/>
          <p:cNvGrpSpPr/>
          <p:nvPr/>
        </p:nvGrpSpPr>
        <p:grpSpPr>
          <a:xfrm>
            <a:off x="2362200" y="4038600"/>
            <a:ext cx="6553200" cy="1426633"/>
            <a:chOff x="913703" y="5076825"/>
            <a:chExt cx="7121194" cy="1604962"/>
          </a:xfrm>
        </p:grpSpPr>
        <p:pic>
          <p:nvPicPr>
            <p:cNvPr id="14" name="Picture 52" descr="DSCN18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13703" y="5105400"/>
              <a:ext cx="2143124" cy="157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" descr="IMG_63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11538" y="5076825"/>
              <a:ext cx="2208212" cy="1603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" descr="DSC0169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40985" y="5076825"/>
              <a:ext cx="2093912" cy="1604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Rounded Rectangle 16"/>
          <p:cNvSpPr/>
          <p:nvPr/>
        </p:nvSpPr>
        <p:spPr>
          <a:xfrm>
            <a:off x="0" y="4005064"/>
            <a:ext cx="2270767" cy="1689462"/>
          </a:xfrm>
          <a:prstGeom prst="roundRect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421385" y="5463738"/>
            <a:ext cx="1990375" cy="1349638"/>
          </a:xfrm>
          <a:prstGeom prst="roundRect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ounded Rectangle 18"/>
          <p:cNvSpPr/>
          <p:nvPr/>
        </p:nvSpPr>
        <p:spPr>
          <a:xfrm>
            <a:off x="3276600" y="76200"/>
            <a:ext cx="2667000" cy="2057400"/>
          </a:xfrm>
          <a:prstGeom prst="roundRect">
            <a:avLst/>
          </a:prstGeom>
          <a:blipFill rotWithShape="0">
            <a:blip r:embed="rId1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19"/>
          <p:cNvSpPr/>
          <p:nvPr/>
        </p:nvSpPr>
        <p:spPr>
          <a:xfrm>
            <a:off x="6477697" y="5168538"/>
            <a:ext cx="2270767" cy="1689462"/>
          </a:xfrm>
          <a:prstGeom prst="roundRect">
            <a:avLst/>
          </a:prstGeom>
          <a:blipFill rotWithShape="0">
            <a:blip r:embed="rId15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Picture 6" descr="D:\Docterate\สหกิจศึกษา\38248089tile_industry_gir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29483" y="5445224"/>
            <a:ext cx="1914525" cy="12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 descr="D:\Docterate\สหกิจศึกษา\Chemistry_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6584" y="5445224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87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rowallia New" pitchFamily="34" charset="-34"/>
                <a:cs typeface="Browallia New" pitchFamily="34" charset="-34"/>
              </a:rPr>
              <a:t>Psychomotor</a:t>
            </a:r>
            <a:endParaRPr lang="th-TH" sz="6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Psychomotor</a:t>
            </a:r>
            <a:r>
              <a:rPr lang="en-US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เป็นเรื่อง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ทักษะ</a:t>
            </a:r>
            <a:r>
              <a:rPr lang="x-none" sz="2800" dirty="0" smtClean="0">
                <a:solidFill>
                  <a:srgbClr val="7030A0"/>
                </a:solidFill>
                <a:latin typeface="Browallia New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สมรรถนะ </a:t>
            </a:r>
            <a:r>
              <a:rPr lang="th-TH" sz="28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ครอบคลุม</a:t>
            </a:r>
            <a:r>
              <a:rPr lang="th-TH" sz="28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ทั้งด้านกายภาพและจิต ปรากฏตั้งแต่การลอกแบบ การทำตามได้ การปฏิบัติได้จริง การทำได้ดี ได้แม่นยำ ได้ละเอียด  เป็นต้น</a:t>
            </a:r>
            <a:endParaRPr lang="en-US" sz="28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8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D87F-D18A-40B0-A8A5-7AF8DF16CE78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174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7059</Words>
  <Application>Microsoft Office PowerPoint</Application>
  <PresentationFormat>On-screen Show (4:3)</PresentationFormat>
  <Paragraphs>305</Paragraphs>
  <Slides>87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ชุดรูปแบบของ Office</vt:lpstr>
      <vt:lpstr>ภาพนิ่ง</vt:lpstr>
      <vt:lpstr>การจัดการศึกษาในเชิงบูรณาการกับการทำงานและประสบการณ์ของมหาวิทยาลัยเทคโนโลยีพระจอมเกล้าธนบุรีด้านโรงเรียนฝึกทักษะ</vt:lpstr>
      <vt:lpstr>Slide 2</vt:lpstr>
      <vt:lpstr>การบรรยายประกอบด้วย 3 ส่วนหลัก</vt:lpstr>
      <vt:lpstr>I. แนวทางและทฤษฎีกระบวนการเรียนรู้ของนักศึกษา</vt:lpstr>
      <vt:lpstr>Learning Domains ของ Bloom’s Taxonomy ประกอบด้วย</vt:lpstr>
      <vt:lpstr>Cognitive Domain</vt:lpstr>
      <vt:lpstr>Affective Domain</vt:lpstr>
      <vt:lpstr>Slide 8</vt:lpstr>
      <vt:lpstr>Psychomotor</vt:lpstr>
      <vt:lpstr>Slide 10</vt:lpstr>
      <vt:lpstr>Slide 11</vt:lpstr>
      <vt:lpstr>Slide 12</vt:lpstr>
      <vt:lpstr>II. รูปแบบการจัดการศึกษาเชิงบูรณาการกับการทำงาน (Work-integrated learning - WIL)</vt:lpstr>
      <vt:lpstr>Slide 14</vt:lpstr>
      <vt:lpstr>Slide 15</vt:lpstr>
      <vt:lpstr>รูปแบบ WiL</vt:lpstr>
      <vt:lpstr>Slide 17</vt:lpstr>
      <vt:lpstr>Slide 18</vt:lpstr>
      <vt:lpstr>Slide 19</vt:lpstr>
      <vt:lpstr>WiL ในประเทศไทย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III. โมเดลการฝึกทักษะ (Practice School Model) :                 กรณีศึกษาจากมหาวิทยาลัยเทคโนโลยีพระจอมเกล้าธนบุรี</vt:lpstr>
      <vt:lpstr>Slide 35</vt:lpstr>
      <vt:lpstr>Slide 36</vt:lpstr>
      <vt:lpstr>ตารางที่ 2  หลักสูตรการเรียนแบบโรงเรียนทักษะของ มจธ.</vt:lpstr>
      <vt:lpstr>Slide 38</vt:lpstr>
      <vt:lpstr> โรงเรียนฝึกทักษะจะเน้นความเข้มข้น (intensity) ของการเรียนและความเข้มข้นของการฝึก เช่น ในหลักสูตรทักษะวิศวกรรมเคมี ตามภาพที่แสดง (ภาพที่ 2)   มีกิจกรรมการเรียนการสอนดังนี้</vt:lpstr>
      <vt:lpstr>Slide 40</vt:lpstr>
      <vt:lpstr>Slide 41</vt:lpstr>
      <vt:lpstr>ภาพที่ 2  โครงสร้างการจัดการศึกษาหลักสูตรทักษะวิศวกรรมเคมี</vt:lpstr>
      <vt:lpstr>Slide 43</vt:lpstr>
      <vt:lpstr>Slide 44</vt:lpstr>
      <vt:lpstr>Slide 45</vt:lpstr>
      <vt:lpstr>Slide 46</vt:lpstr>
      <vt:lpstr>ภาพที่ 3  องค์ประกอบสี่ประการของ Practice School : KMUTT Model</vt:lpstr>
      <vt:lpstr>Slide 48</vt:lpstr>
      <vt:lpstr>ภาพที่ 4 บทบาทของบริษัทที่เป็นสถานีฝึกทักษะ อาจารย์        ประจำสถานี อาจารย์เอื้อ และนักศึกษา</vt:lpstr>
      <vt:lpstr>ภาพที่ 5  แหล่งทุนสนับสนุนโครงการทักษะวิศวกรรมเคมี</vt:lpstr>
      <vt:lpstr>ภาพที่ 6 แหล่งที่มาของโจทย์ Problem-based Learning     ในโครงการทักษะวิศวกรรมเคมี</vt:lpstr>
      <vt:lpstr>ภาพที่ 7   โรงงานอุตสาหกรรมปิโตรเคมีที่เป็นสถานีฝึกทักษะ     ในโครงการทักษะวิศวกรรมเคมี</vt:lpstr>
      <vt:lpstr>ภาพที่ 8 ตัวอย่างหัวข้อฝึกทักษะ โครงการทักษะวิศวกรรมเคมี</vt:lpstr>
      <vt:lpstr>ภาพที่ 9 ตัวอย่างโจทย์ฝึกทักษะในโครงการทักษะวิศวกรรมอาหาร             ในโรงงานแห่งที่หนึ่ง        </vt:lpstr>
      <vt:lpstr>ภาพที่ 10 ตัวอย่างโจทย์ฝึกทักษะในโครงการทักษะวิศวกรรมอาหาร   ในโรงงานแห่งที่สอง</vt:lpstr>
      <vt:lpstr>Slide 56</vt:lpstr>
      <vt:lpstr>Slide 57</vt:lpstr>
      <vt:lpstr>Slide 58</vt:lpstr>
      <vt:lpstr>ภาพที่ 11  สภาพการทำงานของผู้สำเร็จการศึกษาจากหลักสูตรทักษะวิศวกรรมเคมี</vt:lpstr>
      <vt:lpstr>Slide 60</vt:lpstr>
      <vt:lpstr>Slide 61</vt:lpstr>
      <vt:lpstr>Slide 62</vt:lpstr>
      <vt:lpstr>Slide 63</vt:lpstr>
      <vt:lpstr>Slide 64</vt:lpstr>
      <vt:lpstr>ภาพที่ 14 สถานที่ฝึกทักษะวิจัยวิทยาศาสตร์ (Science Practice School)     ตามหลักสูตรชีวสารสนเทศ (Bioinformatics)</vt:lpstr>
      <vt:lpstr>Slide 66</vt:lpstr>
      <vt:lpstr>Slide 67</vt:lpstr>
      <vt:lpstr>ภาพที่ 16 บทเรียนจากโครงการทักษะวิศวกรรมในสิบปี</vt:lpstr>
      <vt:lpstr>การฝึกทักษะวิศวกรรมแบบการเรียนรู้ด้วยการสร้างสรรค์ด้วยปัญญา  (Constructionism - Engineering Practice School)</vt:lpstr>
      <vt:lpstr>ภาพที่ 17 บริษัทที่เข้าร่วมโครงการ Constructionism Chemical Engineering       Practice School (C-ChEPs)</vt:lpstr>
      <vt:lpstr>Slide 71</vt:lpstr>
      <vt:lpstr>Slide 72</vt:lpstr>
      <vt:lpstr>Slide 73</vt:lpstr>
      <vt:lpstr>Slide 74</vt:lpstr>
      <vt:lpstr>Slide 75</vt:lpstr>
      <vt:lpstr>ภาพที่ 18  ตัวอย่างโจทย์ฝึกทักษะในโครงการ Constructionism-Chemical     Engineering Practice School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    กิติกรรมประกาศ</vt:lpstr>
      <vt:lpstr>Slide 86</vt:lpstr>
      <vt:lpstr>Slide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กการศึกษาในเชิงบูรณาการกับการทำงานและประสบการณ์ของมหาวิทยาลัยเทคโนโลยีพระจอมเกล้าธนบุรีด้านโรงเรียนฝึกทักษะ</dc:title>
  <dc:creator>Kmutt</dc:creator>
  <cp:lastModifiedBy>Somchai</cp:lastModifiedBy>
  <cp:revision>145</cp:revision>
  <dcterms:created xsi:type="dcterms:W3CDTF">2011-02-07T09:10:25Z</dcterms:created>
  <dcterms:modified xsi:type="dcterms:W3CDTF">2011-02-11T05:59:17Z</dcterms:modified>
</cp:coreProperties>
</file>